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70" r:id="rId2"/>
    <p:sldId id="257" r:id="rId3"/>
    <p:sldId id="272" r:id="rId4"/>
    <p:sldId id="273" r:id="rId5"/>
    <p:sldId id="274" r:id="rId6"/>
    <p:sldId id="292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256" r:id="rId25"/>
    <p:sldId id="259" r:id="rId26"/>
    <p:sldId id="275" r:id="rId27"/>
    <p:sldId id="276" r:id="rId28"/>
    <p:sldId id="277" r:id="rId29"/>
    <p:sldId id="278" r:id="rId30"/>
    <p:sldId id="279" r:id="rId31"/>
    <p:sldId id="280" r:id="rId32"/>
    <p:sldId id="310" r:id="rId33"/>
    <p:sldId id="281" r:id="rId34"/>
    <p:sldId id="282" r:id="rId35"/>
    <p:sldId id="283" r:id="rId36"/>
    <p:sldId id="285" r:id="rId37"/>
    <p:sldId id="284" r:id="rId38"/>
    <p:sldId id="311" r:id="rId39"/>
    <p:sldId id="286" r:id="rId40"/>
    <p:sldId id="312" r:id="rId41"/>
    <p:sldId id="313" r:id="rId42"/>
    <p:sldId id="263" r:id="rId43"/>
    <p:sldId id="260" r:id="rId44"/>
    <p:sldId id="271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22" r:id="rId54"/>
    <p:sldId id="323" r:id="rId55"/>
    <p:sldId id="324" r:id="rId56"/>
    <p:sldId id="325" r:id="rId57"/>
    <p:sldId id="326" r:id="rId58"/>
    <p:sldId id="327" r:id="rId59"/>
    <p:sldId id="328" r:id="rId60"/>
    <p:sldId id="258" r:id="rId61"/>
    <p:sldId id="329" r:id="rId62"/>
    <p:sldId id="330" r:id="rId63"/>
    <p:sldId id="261" r:id="rId64"/>
    <p:sldId id="262" r:id="rId65"/>
    <p:sldId id="331" r:id="rId66"/>
    <p:sldId id="264" r:id="rId67"/>
    <p:sldId id="265" r:id="rId68"/>
    <p:sldId id="266" r:id="rId69"/>
    <p:sldId id="267" r:id="rId70"/>
    <p:sldId id="268" r:id="rId7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1" autoAdjust="0"/>
    <p:restoredTop sz="94660"/>
  </p:normalViewPr>
  <p:slideViewPr>
    <p:cSldViewPr snapToGrid="0">
      <p:cViewPr varScale="1">
        <p:scale>
          <a:sx n="93" d="100"/>
          <a:sy n="93" d="100"/>
        </p:scale>
        <p:origin x="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온도 = 0.2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0.01</c:v>
                </c:pt>
                <c:pt idx="1">
                  <c:v>0.5</c:v>
                </c:pt>
                <c:pt idx="2">
                  <c:v>0</c:v>
                </c:pt>
                <c:pt idx="3">
                  <c:v>0.05</c:v>
                </c:pt>
                <c:pt idx="4">
                  <c:v>0.01</c:v>
                </c:pt>
                <c:pt idx="5">
                  <c:v>0.1</c:v>
                </c:pt>
                <c:pt idx="6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AB-4F42-B177-5DAC1E4815B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32162096"/>
        <c:axId val="1832163344"/>
      </c:barChart>
      <c:catAx>
        <c:axId val="1832162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32163344"/>
        <c:crosses val="autoZero"/>
        <c:auto val="1"/>
        <c:lblAlgn val="ctr"/>
        <c:lblOffset val="100"/>
        <c:noMultiLvlLbl val="0"/>
      </c:catAx>
      <c:valAx>
        <c:axId val="1832163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32162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25400" cap="flat" cmpd="sng" algn="ctr">
      <a:solidFill>
        <a:schemeClr val="accent5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ko-KR"/>
              <a:t>온도 </a:t>
            </a:r>
            <a:r>
              <a:rPr lang="en-US"/>
              <a:t>= 1.0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온도 = 0.2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0.1</c:v>
                </c:pt>
                <c:pt idx="1">
                  <c:v>0.2</c:v>
                </c:pt>
                <c:pt idx="2">
                  <c:v>0.1</c:v>
                </c:pt>
                <c:pt idx="3">
                  <c:v>0.2</c:v>
                </c:pt>
                <c:pt idx="4">
                  <c:v>0.15</c:v>
                </c:pt>
                <c:pt idx="5">
                  <c:v>0.15</c:v>
                </c:pt>
                <c:pt idx="6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BA3-46EF-8344-5C2DB73C53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32162096"/>
        <c:axId val="1832163344"/>
      </c:barChart>
      <c:catAx>
        <c:axId val="1832162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32163344"/>
        <c:crosses val="autoZero"/>
        <c:auto val="1"/>
        <c:lblAlgn val="ctr"/>
        <c:lblOffset val="100"/>
        <c:noMultiLvlLbl val="0"/>
      </c:catAx>
      <c:valAx>
        <c:axId val="1832163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321620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lt1"/>
    </a:solidFill>
    <a:ln w="25400" cap="flat" cmpd="sng" algn="ctr">
      <a:solidFill>
        <a:schemeClr val="accent5"/>
      </a:solidFill>
      <a:prstDash val="solid"/>
    </a:ln>
    <a:effectLst/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1E974B-BD18-40E0-A828-EABD8FA4073B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D5021-714B-4E50-AC40-85F77E67F4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794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51484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33710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3010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524815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28330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72852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857591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E94CF-8A01-4B66-89A4-887215D6A191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136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3450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4758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32639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56119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8900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0033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9544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4928BD-FA41-4546-A34C-AC5577EA0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FDA3E9-BC0E-44BD-B236-FCFF0DA9F5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86A6A0-8046-435D-84C6-5E78C7379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4B97A-BA76-4C11-8213-040AE61E0E05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78EC25-51E4-4E20-9524-77EAC28C0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7554EF-69A7-4C41-BCB0-15ACCF02E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11FE1-40D1-4F28-BBDD-ACF64121C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633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CFCA1D-D356-47C2-8893-1660DAD3A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8A6D2AA-1D31-4B48-82CA-EE434D7FB4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8DCC0C-3059-4DEE-8E76-60F4E5285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4B97A-BA76-4C11-8213-040AE61E0E05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FAC71A-D2D2-4F19-ABF4-CB3DE8643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29102C-C0DF-4913-8567-3CFB2B1D0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11FE1-40D1-4F28-BBDD-ACF64121C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662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A10F26C-E1D0-4495-B156-2454DCF385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527E9EE-CE3B-4384-9B60-99B8FA6BE9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C50545-A708-412D-B534-14E679F7C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4B97A-BA76-4C11-8213-040AE61E0E05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4F93A9-7C9E-4072-9137-95E2D66C7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46AB9B-F16D-49FB-A98D-D3BD9D5A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11FE1-40D1-4F28-BBDD-ACF64121C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570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1BD15A-EDE3-4E4E-87CC-AAD1087B0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925AA7-37EA-47DA-9A37-1239D154E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FE2A7E-55A6-4D32-936A-890AA88BF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4B97A-BA76-4C11-8213-040AE61E0E05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CB2F5F-D4C9-466A-B205-2B7958A15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EBC458-2F2E-49F6-A96F-5D0424C96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11FE1-40D1-4F28-BBDD-ACF64121C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502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6982C8-96F1-48A1-A13A-3FC2BE4A2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99FE4DD-D936-4FAB-B78D-1DE9289DBF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3B881BC-E1DB-40D4-84B9-A9B6AF0C5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4B97A-BA76-4C11-8213-040AE61E0E05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3C5D0E-0C41-4F17-9EFE-0C8DB5829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CEAB93-586D-4E05-AE72-458A2D464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11FE1-40D1-4F28-BBDD-ACF64121C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3970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30F92-FFD8-4F7B-9B0D-67EA90077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8E537C-FCDA-4488-BE2F-F23B4F82F3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C285E40-E31A-443C-BB17-AB43FF01CA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DB24FC-CDAD-4CC4-90C6-5D643765D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4B97A-BA76-4C11-8213-040AE61E0E05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28E6F9-95F7-4D99-A981-D649C0C04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BE1F61-2001-451A-88C5-7E0CB3599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11FE1-40D1-4F28-BBDD-ACF64121C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069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6DF8BD-F179-4B64-ADA4-3F9E794B4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8F75AF-C951-4609-943A-35ED071CE6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40DA2B-3527-41FB-A0C3-839BC452D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A4C434B-7EB2-457C-8B3A-86DA6F8739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6B8CB44-2772-42F7-8EB2-6606DFCA38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24BF98-488D-4B05-9BA4-91628B57F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4B97A-BA76-4C11-8213-040AE61E0E05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52737E0-2197-4B4E-B5E4-B5BA481BD8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58E0D47-5179-4C63-88F6-D17FFC546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11FE1-40D1-4F28-BBDD-ACF64121C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851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01EFD5-BE1B-4941-8669-467934A82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D984BBD-E877-4870-B5B8-FD0D4415D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4B97A-BA76-4C11-8213-040AE61E0E05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9BF3F4A-EE0F-4819-A89F-F8E477CB2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37F2ED6-34D4-4298-8AEE-6DAD593EF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11FE1-40D1-4F28-BBDD-ACF64121C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065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082C8C4-1CDB-4EEB-84F7-A7DD1CF89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4B97A-BA76-4C11-8213-040AE61E0E05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2F51F72-64E9-4595-843F-1BD44432B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1A93BB-A865-481F-9F4B-B87076C54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11FE1-40D1-4F28-BBDD-ACF64121C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179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430489-EC2B-4C70-A550-2B1EABFDB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C4A7F1-4008-43A8-8EC2-76B84435C8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A51DB3A-6A83-4D71-8020-CE038867E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EF3E5C-F7EF-4598-AD78-1263E0D71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4B97A-BA76-4C11-8213-040AE61E0E05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CEC53C-F3E4-4924-AA49-BA12FB38E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4D40C9-77CA-4EB9-BE7A-03B1D9E0A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11FE1-40D1-4F28-BBDD-ACF64121C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750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BAE47C-1535-4613-B217-946536DDE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5335ACC-D4C2-4FE2-B869-2456E62558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83F657-6C60-412E-BDF5-C8DC605888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40A945-2F71-486B-8B85-457B5CCE0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4B97A-BA76-4C11-8213-040AE61E0E05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B6B7B5D-8728-418C-BFBF-D32A55FF6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DD4C9C4-DF03-4235-A1C5-8F888127F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911FE1-40D1-4F28-BBDD-ACF64121C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237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C93626B-6146-4085-B49A-CF03F2BBF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043FE6E-F7CA-4879-8060-A6512135FC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5F5A7-2743-4ADD-9D65-95C449EA18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4B97A-BA76-4C11-8213-040AE61E0E05}" type="datetimeFigureOut">
              <a:rPr lang="ko-KR" altLang="en-US" smtClean="0"/>
              <a:t>2022-01-27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A77C816-EADD-4327-A66B-133EAB09CC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250C31-47C4-4BB0-BD88-95B7C00741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911FE1-40D1-4F28-BBDD-ACF64121C8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239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chart" Target="../charts/chart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chart" Target="../charts/char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9.png"/><Relationship Id="rId2" Type="http://schemas.openxmlformats.org/officeDocument/2006/relationships/image" Target="../media/image58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8.png"/><Relationship Id="rId5" Type="http://schemas.openxmlformats.org/officeDocument/2006/relationships/image" Target="../media/image61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60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9.png"/><Relationship Id="rId2" Type="http://schemas.openxmlformats.org/officeDocument/2006/relationships/image" Target="../media/image58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8.png"/><Relationship Id="rId5" Type="http://schemas.openxmlformats.org/officeDocument/2006/relationships/image" Target="../media/image61.png"/><Relationship Id="rId15" Type="http://schemas.openxmlformats.org/officeDocument/2006/relationships/image" Target="../media/image74.png"/><Relationship Id="rId10" Type="http://schemas.openxmlformats.org/officeDocument/2006/relationships/image" Target="../media/image67.png"/><Relationship Id="rId4" Type="http://schemas.openxmlformats.org/officeDocument/2006/relationships/image" Target="../media/image60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66.png"/><Relationship Id="rId4" Type="http://schemas.openxmlformats.org/officeDocument/2006/relationships/image" Target="../media/image8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66.png"/><Relationship Id="rId4" Type="http://schemas.openxmlformats.org/officeDocument/2006/relationships/image" Target="../media/image8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9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66.png"/><Relationship Id="rId4" Type="http://schemas.openxmlformats.org/officeDocument/2006/relationships/image" Target="../media/image90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2.png"/><Relationship Id="rId7" Type="http://schemas.openxmlformats.org/officeDocument/2006/relationships/image" Target="../media/image97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122" y="4384679"/>
            <a:ext cx="12192000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600" kern="0" spc="67" dirty="0" err="1">
                <a:solidFill>
                  <a:srgbClr val="000000"/>
                </a:solidFill>
                <a:latin typeface="Gmarket Sans Medium" pitchFamily="34" charset="0"/>
              </a:rPr>
              <a:t>딥러닝을</a:t>
            </a:r>
            <a:r>
              <a:rPr lang="en-US" altLang="ko-KR" sz="2600" kern="0" spc="67" dirty="0">
                <a:solidFill>
                  <a:srgbClr val="000000"/>
                </a:solidFill>
                <a:latin typeface="Gmarket Sans Medium" pitchFamily="34" charset="0"/>
              </a:rPr>
              <a:t> </a:t>
            </a:r>
            <a:r>
              <a:rPr lang="ko-KR" altLang="en-US" sz="2600" kern="0" spc="67" dirty="0">
                <a:solidFill>
                  <a:srgbClr val="000000"/>
                </a:solidFill>
                <a:latin typeface="Gmarket Sans Medium" pitchFamily="34" charset="0"/>
              </a:rPr>
              <a:t>위한 고급 도구</a:t>
            </a:r>
            <a:endParaRPr lang="en-US" sz="1200" dirty="0"/>
          </a:p>
        </p:txBody>
      </p:sp>
      <p:sp>
        <p:nvSpPr>
          <p:cNvPr id="3" name="Object 3"/>
          <p:cNvSpPr txBox="1"/>
          <p:nvPr/>
        </p:nvSpPr>
        <p:spPr>
          <a:xfrm>
            <a:off x="1422400" y="1332476"/>
            <a:ext cx="9942857" cy="3313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935" kern="0" spc="2733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07</a:t>
            </a:r>
            <a:endParaRPr lang="en-US" sz="1200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4114800" y="2531168"/>
            <a:ext cx="2748172" cy="913199"/>
            <a:chOff x="5834549" y="3776092"/>
            <a:chExt cx="4122258" cy="136979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441280" y="4066363"/>
              <a:ext cx="2908796" cy="611465"/>
              <a:chOff x="6441280" y="4066363"/>
              <a:chExt cx="2908796" cy="61146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441280" y="4066363"/>
                <a:ext cx="2908796" cy="611465"/>
              </a:xfrm>
              <a:prstGeom prst="rect">
                <a:avLst/>
              </a:prstGeom>
            </p:spPr>
          </p:pic>
        </p:grpSp>
        <p:sp>
          <p:nvSpPr>
            <p:cNvPr id="8" name="Object 8"/>
            <p:cNvSpPr txBox="1"/>
            <p:nvPr/>
          </p:nvSpPr>
          <p:spPr>
            <a:xfrm>
              <a:off x="5834549" y="3776092"/>
              <a:ext cx="4122258" cy="13697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667" kern="0" spc="2067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CHAPTER</a:t>
              </a:r>
              <a:endParaRPr lang="en-US" sz="1200"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7706B6-9E7A-42F7-8C0D-2BF16ABDAB71}"/>
              </a:ext>
            </a:extLst>
          </p:cNvPr>
          <p:cNvSpPr txBox="1"/>
          <p:nvPr/>
        </p:nvSpPr>
        <p:spPr>
          <a:xfrm>
            <a:off x="203200" y="119380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다중 입력 모델</a:t>
            </a:r>
            <a:endParaRPr lang="en-US" altLang="ko-KR" sz="2400" b="1" dirty="0"/>
          </a:p>
          <a:p>
            <a:r>
              <a:rPr lang="en-US" altLang="ko-KR" sz="2400" dirty="0"/>
              <a:t> ___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66D32-AD5B-4BB8-AE31-4A4F2187D700}"/>
              </a:ext>
            </a:extLst>
          </p:cNvPr>
          <p:cNvSpPr txBox="1"/>
          <p:nvPr/>
        </p:nvSpPr>
        <p:spPr>
          <a:xfrm>
            <a:off x="457200" y="2654181"/>
            <a:ext cx="756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함수형 </a:t>
            </a:r>
            <a:r>
              <a:rPr lang="en-US" altLang="ko-KR" sz="1600" dirty="0"/>
              <a:t>API</a:t>
            </a:r>
            <a:r>
              <a:rPr lang="ko-KR" altLang="en-US" sz="1600" dirty="0"/>
              <a:t>는 다중 입력 모델을 만드는데 사용할 수 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서로 다른 입력 가지를 합치기 위해 여러 </a:t>
            </a:r>
            <a:r>
              <a:rPr lang="ko-KR" altLang="en-US" sz="1600" dirty="0" err="1"/>
              <a:t>텐서를</a:t>
            </a:r>
            <a:r>
              <a:rPr lang="ko-KR" altLang="en-US" sz="1600" dirty="0"/>
              <a:t> 연결할 수 있는 층을 사용한다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pic>
        <p:nvPicPr>
          <p:cNvPr id="1026" name="Picture 2" descr="딥러닝을 위한 고급 도구 - Cornor&amp;#39;s Blog">
            <a:extLst>
              <a:ext uri="{FF2B5EF4-FFF2-40B4-BE49-F238E27FC236}">
                <a16:creationId xmlns:a16="http://schemas.microsoft.com/office/drawing/2014/main" id="{9776F72E-23A7-4879-A60D-68234BA87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951" y="1130562"/>
            <a:ext cx="3505199" cy="561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368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C563F0-F8B3-4C61-8A27-EF2BB4775575}"/>
              </a:ext>
            </a:extLst>
          </p:cNvPr>
          <p:cNvSpPr txBox="1"/>
          <p:nvPr/>
        </p:nvSpPr>
        <p:spPr>
          <a:xfrm>
            <a:off x="203200" y="119380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다중 입력 모델</a:t>
            </a:r>
            <a:endParaRPr lang="en-US" altLang="ko-KR" sz="2400" b="1" dirty="0"/>
          </a:p>
          <a:p>
            <a:r>
              <a:rPr lang="en-US" altLang="ko-KR" sz="2400" dirty="0"/>
              <a:t> ___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89D4118-7C62-4866-9835-FE86145C9E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922" b="38743"/>
          <a:stretch/>
        </p:blipFill>
        <p:spPr>
          <a:xfrm>
            <a:off x="203200" y="2667000"/>
            <a:ext cx="4927600" cy="3152811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3B66853-8994-4EF9-9AB2-2063D164D7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32"/>
          <a:stretch/>
        </p:blipFill>
        <p:spPr>
          <a:xfrm>
            <a:off x="5232401" y="3276600"/>
            <a:ext cx="6623655" cy="2191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219B69-B56E-4206-95B8-8277BF09110C}"/>
              </a:ext>
            </a:extLst>
          </p:cNvPr>
          <p:cNvSpPr txBox="1"/>
          <p:nvPr/>
        </p:nvSpPr>
        <p:spPr>
          <a:xfrm>
            <a:off x="6451600" y="4140200"/>
            <a:ext cx="1320800" cy="2769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99C854-224B-4F1B-A785-04F798660EA6}"/>
              </a:ext>
            </a:extLst>
          </p:cNvPr>
          <p:cNvSpPr txBox="1"/>
          <p:nvPr/>
        </p:nvSpPr>
        <p:spPr>
          <a:xfrm>
            <a:off x="6324600" y="2912519"/>
            <a:ext cx="289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Keras.layers.add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70009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3C75B9-E052-45DF-9247-DD8380755EFB}"/>
              </a:ext>
            </a:extLst>
          </p:cNvPr>
          <p:cNvSpPr txBox="1"/>
          <p:nvPr/>
        </p:nvSpPr>
        <p:spPr>
          <a:xfrm>
            <a:off x="203200" y="119380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다중 입력 모델</a:t>
            </a:r>
            <a:endParaRPr lang="en-US" altLang="ko-KR" sz="2400" b="1" dirty="0"/>
          </a:p>
          <a:p>
            <a:r>
              <a:rPr lang="en-US" altLang="ko-KR" sz="2400" dirty="0"/>
              <a:t> ___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6C966B9-F45B-414A-BAA1-AB529FF4D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667000"/>
            <a:ext cx="821749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410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6D4E58-25D0-4A01-B392-EC3DAFB47DF6}"/>
              </a:ext>
            </a:extLst>
          </p:cNvPr>
          <p:cNvSpPr txBox="1"/>
          <p:nvPr/>
        </p:nvSpPr>
        <p:spPr>
          <a:xfrm>
            <a:off x="203200" y="119380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다중 출력 모델</a:t>
            </a:r>
            <a:endParaRPr lang="en-US" altLang="ko-KR" sz="2400" b="1" dirty="0"/>
          </a:p>
          <a:p>
            <a:r>
              <a:rPr lang="en-US" altLang="ko-KR" sz="2400" dirty="0"/>
              <a:t> ___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D41788BE-AC3A-48EC-A026-108CF219E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2108201"/>
            <a:ext cx="7366188" cy="46232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5AF26A7-0C97-46AB-AD46-739D2A21B2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2667000"/>
            <a:ext cx="3353161" cy="366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30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AEAAFB-8CF7-4582-A7F4-839186FD203E}"/>
              </a:ext>
            </a:extLst>
          </p:cNvPr>
          <p:cNvSpPr txBox="1"/>
          <p:nvPr/>
        </p:nvSpPr>
        <p:spPr>
          <a:xfrm>
            <a:off x="203200" y="119380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다중 출력 모델</a:t>
            </a:r>
            <a:endParaRPr lang="en-US" altLang="ko-KR" sz="2400" b="1" dirty="0"/>
          </a:p>
          <a:p>
            <a:r>
              <a:rPr lang="en-US" altLang="ko-KR" sz="2400" dirty="0"/>
              <a:t> ___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B15210-A134-4E6D-B2DF-7F10E07AB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1" y="2196981"/>
            <a:ext cx="10160000" cy="1320713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72F23E0-0A6F-4DBF-950F-36DFBA4BA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76" y="3720655"/>
            <a:ext cx="6466925" cy="290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66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3C9EDE-214C-4D3A-97BE-AB334014FA2D}"/>
              </a:ext>
            </a:extLst>
          </p:cNvPr>
          <p:cNvSpPr txBox="1"/>
          <p:nvPr/>
        </p:nvSpPr>
        <p:spPr>
          <a:xfrm>
            <a:off x="203200" y="119380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다중 출력 모델</a:t>
            </a:r>
            <a:endParaRPr lang="en-US" altLang="ko-KR" sz="2400" b="1" dirty="0"/>
          </a:p>
          <a:p>
            <a:r>
              <a:rPr lang="en-US" altLang="ko-KR" sz="2400" dirty="0"/>
              <a:t> ___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4F9931F-E778-408D-8847-2FD950A7D1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022600"/>
            <a:ext cx="7710311" cy="26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77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10D0AA-A085-45DC-811E-65B8E42080B5}"/>
              </a:ext>
            </a:extLst>
          </p:cNvPr>
          <p:cNvSpPr txBox="1"/>
          <p:nvPr/>
        </p:nvSpPr>
        <p:spPr>
          <a:xfrm>
            <a:off x="203200" y="119380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인셉션</a:t>
            </a:r>
            <a:r>
              <a:rPr lang="ko-KR" altLang="en-US" sz="2400" b="1" dirty="0"/>
              <a:t> 모듈</a:t>
            </a:r>
            <a:endParaRPr lang="en-US" altLang="ko-KR" sz="2400" b="1" dirty="0"/>
          </a:p>
          <a:p>
            <a:r>
              <a:rPr lang="en-US" altLang="ko-KR" sz="2400" dirty="0"/>
              <a:t> ___</a:t>
            </a:r>
          </a:p>
        </p:txBody>
      </p:sp>
      <p:pic>
        <p:nvPicPr>
          <p:cNvPr id="3" name="Picture 6" descr="논문읽기 - GoogLeNet">
            <a:extLst>
              <a:ext uri="{FF2B5EF4-FFF2-40B4-BE49-F238E27FC236}">
                <a16:creationId xmlns:a16="http://schemas.microsoft.com/office/drawing/2014/main" id="{014F4FA2-CDFA-4A42-8785-94996F2FA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16200"/>
            <a:ext cx="5397500" cy="277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4D22F9-FDC8-474E-8F9B-024BF10798C0}"/>
              </a:ext>
            </a:extLst>
          </p:cNvPr>
          <p:cNvSpPr txBox="1"/>
          <p:nvPr/>
        </p:nvSpPr>
        <p:spPr>
          <a:xfrm>
            <a:off x="406400" y="2463800"/>
            <a:ext cx="5845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인셉션</a:t>
            </a:r>
            <a:r>
              <a:rPr lang="ko-KR" altLang="en-US" sz="1600" dirty="0"/>
              <a:t> 모듈은 나란히 분리된 가지를 따라 모듈을 쌓아 독립된 작은 네트워크 </a:t>
            </a:r>
            <a:r>
              <a:rPr lang="ko-KR" altLang="en-US" sz="1600" dirty="0" err="1"/>
              <a:t>처럼</a:t>
            </a:r>
            <a:r>
              <a:rPr lang="ko-KR" altLang="en-US" sz="1600" dirty="0"/>
              <a:t> 구성한다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가장 기본적인 </a:t>
            </a:r>
            <a:r>
              <a:rPr lang="ko-KR" altLang="en-US" sz="1600" dirty="0" err="1"/>
              <a:t>인셉션</a:t>
            </a:r>
            <a:r>
              <a:rPr lang="ko-KR" altLang="en-US" sz="1600" dirty="0"/>
              <a:t> 구조는 네트워크가 각각의 공간 특성과 채널 방향의 특성을 학습하도록 돕는다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764590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A4E1B2-5890-4123-821B-F2D6CD6D9E66}"/>
              </a:ext>
            </a:extLst>
          </p:cNvPr>
          <p:cNvSpPr txBox="1"/>
          <p:nvPr/>
        </p:nvSpPr>
        <p:spPr>
          <a:xfrm>
            <a:off x="203200" y="119380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인셉션</a:t>
            </a:r>
            <a:r>
              <a:rPr lang="ko-KR" altLang="en-US" sz="2400" b="1" dirty="0"/>
              <a:t> 모듈</a:t>
            </a:r>
            <a:endParaRPr lang="en-US" altLang="ko-KR" sz="2400" b="1" dirty="0"/>
          </a:p>
          <a:p>
            <a:r>
              <a:rPr lang="en-US" altLang="ko-KR" sz="2400" dirty="0"/>
              <a:t> ___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8D9C232-DC61-4096-B13D-96FA92CCD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1" y="2514601"/>
            <a:ext cx="8764187" cy="36897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A7D89D-74D8-44E6-A131-CF18090E8C8F}"/>
              </a:ext>
            </a:extLst>
          </p:cNvPr>
          <p:cNvSpPr txBox="1"/>
          <p:nvPr/>
        </p:nvSpPr>
        <p:spPr>
          <a:xfrm>
            <a:off x="8077200" y="1163022"/>
            <a:ext cx="3606800" cy="892552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Cf) </a:t>
            </a:r>
            <a:r>
              <a:rPr lang="ko-KR" altLang="en-US" sz="1600" dirty="0" err="1"/>
              <a:t>엑셉션</a:t>
            </a:r>
            <a:endParaRPr lang="en-US" altLang="ko-KR" sz="1600" dirty="0"/>
          </a:p>
          <a:p>
            <a:endParaRPr lang="en-US" altLang="ko-KR" sz="1200" dirty="0"/>
          </a:p>
          <a:p>
            <a:pPr algn="just"/>
            <a:r>
              <a:rPr lang="ko-KR" altLang="en-US" sz="1200" dirty="0"/>
              <a:t>극단적인 </a:t>
            </a:r>
            <a:r>
              <a:rPr lang="ko-KR" altLang="en-US" sz="1200" dirty="0" err="1"/>
              <a:t>인셉션을</a:t>
            </a:r>
            <a:r>
              <a:rPr lang="ko-KR" altLang="en-US" sz="1200" dirty="0"/>
              <a:t> 말한다</a:t>
            </a:r>
            <a:r>
              <a:rPr lang="en-US" altLang="ko-KR" sz="1200" dirty="0"/>
              <a:t>. </a:t>
            </a:r>
            <a:r>
              <a:rPr lang="ko-KR" altLang="en-US" sz="1200" dirty="0"/>
              <a:t>이 </a:t>
            </a:r>
            <a:r>
              <a:rPr lang="ko-KR" altLang="en-US" sz="1200" dirty="0" err="1"/>
              <a:t>합성곱의</a:t>
            </a:r>
            <a:r>
              <a:rPr lang="ko-KR" altLang="en-US" sz="1200" dirty="0"/>
              <a:t> 구조는 </a:t>
            </a:r>
            <a:r>
              <a:rPr lang="ko-KR" altLang="en-US" sz="1200" dirty="0" err="1"/>
              <a:t>인셉션에서</a:t>
            </a:r>
            <a:r>
              <a:rPr lang="ko-KR" altLang="en-US" sz="1200" dirty="0"/>
              <a:t> 일부 영감을 얻었다고 한다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7789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C53801-8774-4DEA-8E8B-A58F5A80C6ED}"/>
              </a:ext>
            </a:extLst>
          </p:cNvPr>
          <p:cNvSpPr txBox="1"/>
          <p:nvPr/>
        </p:nvSpPr>
        <p:spPr>
          <a:xfrm>
            <a:off x="203200" y="119380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잔차</a:t>
            </a:r>
            <a:r>
              <a:rPr lang="ko-KR" altLang="en-US" sz="2400" b="1" dirty="0"/>
              <a:t> 연결</a:t>
            </a:r>
            <a:endParaRPr lang="en-US" altLang="ko-KR" sz="2400" b="1" dirty="0"/>
          </a:p>
          <a:p>
            <a:r>
              <a:rPr lang="en-US" altLang="ko-KR" sz="2400" dirty="0"/>
              <a:t> ___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2B708E-C436-44A2-AB5C-57A96CF6B8FC}"/>
              </a:ext>
            </a:extLst>
          </p:cNvPr>
          <p:cNvSpPr txBox="1"/>
          <p:nvPr/>
        </p:nvSpPr>
        <p:spPr>
          <a:xfrm>
            <a:off x="406400" y="2616200"/>
            <a:ext cx="9601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엑셉션을</a:t>
            </a:r>
            <a:r>
              <a:rPr lang="ko-KR" altLang="en-US" sz="1600" dirty="0"/>
              <a:t> 포함하여 </a:t>
            </a:r>
            <a:r>
              <a:rPr lang="en-US" altLang="ko-KR" sz="1600" dirty="0"/>
              <a:t>2015</a:t>
            </a:r>
            <a:r>
              <a:rPr lang="ko-KR" altLang="en-US" sz="1600" dirty="0"/>
              <a:t>년 이후 등장한 많은 네트워크  구조에 있는 그래프 형태의 네트워크 컴포넌트이다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일반적으로 </a:t>
            </a:r>
            <a:r>
              <a:rPr lang="en-US" altLang="ko-KR" sz="1600" dirty="0"/>
              <a:t>10</a:t>
            </a:r>
            <a:r>
              <a:rPr lang="ko-KR" altLang="en-US" sz="1600" dirty="0"/>
              <a:t>개 층 이상을 가진 모델에 </a:t>
            </a:r>
            <a:r>
              <a:rPr lang="ko-KR" altLang="en-US" sz="1600" dirty="0" err="1"/>
              <a:t>잔차</a:t>
            </a:r>
            <a:r>
              <a:rPr lang="ko-KR" altLang="en-US" sz="1600" dirty="0"/>
              <a:t> 연결을 추가하면 도움이 되는 형태이다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 err="1"/>
              <a:t>잔차</a:t>
            </a:r>
            <a:r>
              <a:rPr lang="ko-KR" altLang="en-US" sz="1600" dirty="0"/>
              <a:t> 연결은 하위 층의 출력을 상위 층의 입력으로 사용한다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하위층의 출력이 상위 층의 활성화 출력에 연결되는 것이 아닌</a:t>
            </a:r>
            <a:r>
              <a:rPr lang="en-US" altLang="ko-KR" sz="1600" dirty="0"/>
              <a:t>, </a:t>
            </a:r>
            <a:r>
              <a:rPr lang="ko-KR" altLang="en-US" sz="1600" dirty="0"/>
              <a:t>더해지는 것이기에 두 출력의 크기가 동일해야 한다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69518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99D117-5698-4826-B079-6A6FFE664F65}"/>
              </a:ext>
            </a:extLst>
          </p:cNvPr>
          <p:cNvSpPr txBox="1"/>
          <p:nvPr/>
        </p:nvSpPr>
        <p:spPr>
          <a:xfrm>
            <a:off x="203200" y="119380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err="1"/>
              <a:t>잔차</a:t>
            </a:r>
            <a:r>
              <a:rPr lang="ko-KR" altLang="en-US" sz="2400" b="1" dirty="0"/>
              <a:t> 연결</a:t>
            </a:r>
            <a:endParaRPr lang="en-US" altLang="ko-KR" sz="2400" b="1" dirty="0"/>
          </a:p>
          <a:p>
            <a:r>
              <a:rPr lang="en-US" altLang="ko-KR" sz="2400" dirty="0"/>
              <a:t> ___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7077286-4C2C-447A-844C-88A4B9DCD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51" y="2159001"/>
            <a:ext cx="5436079" cy="19304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D7F80BC-8D4E-491C-93A4-AEFB2AAA82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550" y="4254382"/>
            <a:ext cx="10382250" cy="2344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963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5">
            <a:extLst>
              <a:ext uri="{FF2B5EF4-FFF2-40B4-BE49-F238E27FC236}">
                <a16:creationId xmlns:a16="http://schemas.microsoft.com/office/drawing/2014/main" id="{B932E559-4234-412B-B9A1-C1CC05484908}"/>
              </a:ext>
            </a:extLst>
          </p:cNvPr>
          <p:cNvGraphicFramePr>
            <a:graphicFrameLocks noGrp="1"/>
          </p:cNvGraphicFramePr>
          <p:nvPr/>
        </p:nvGraphicFramePr>
        <p:xfrm>
          <a:off x="4284186" y="4108391"/>
          <a:ext cx="3621929" cy="28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4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latin typeface="Times New Roman"/>
                          <a:cs typeface="Times New Roman"/>
                        </a:rPr>
                        <a:t>03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err="1">
                          <a:latin typeface="Times New Roman"/>
                          <a:cs typeface="Times New Roman"/>
                        </a:rPr>
                        <a:t>목차</a:t>
                      </a:r>
                      <a:r>
                        <a:rPr lang="en-US" sz="1400" b="0" i="0" dirty="0">
                          <a:latin typeface="Times New Roman"/>
                          <a:cs typeface="Times New Roman"/>
                        </a:rPr>
                        <a:t> 제목을 적어주세요.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932B0DF6-D6CF-4788-8145-589FBD291A21}"/>
              </a:ext>
            </a:extLst>
          </p:cNvPr>
          <p:cNvSpPr txBox="1"/>
          <p:nvPr/>
        </p:nvSpPr>
        <p:spPr>
          <a:xfrm>
            <a:off x="4800600" y="4108392"/>
            <a:ext cx="3080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모델의 성능을 최대로 끌어올리기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3777332" y="1097579"/>
            <a:ext cx="4635638" cy="6771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800" kern="0" spc="133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CONTENTS</a:t>
            </a:r>
            <a:endParaRPr lang="en-US" sz="12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284186" y="2755497"/>
          <a:ext cx="3621929" cy="28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4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latin typeface="Times New Roman"/>
                          <a:cs typeface="Times New Roman"/>
                        </a:rPr>
                        <a:t>01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err="1">
                          <a:latin typeface="Times New Roman"/>
                          <a:cs typeface="Times New Roman"/>
                        </a:rPr>
                        <a:t>목차</a:t>
                      </a:r>
                      <a:r>
                        <a:rPr lang="en-US" sz="1400" b="0" i="0" dirty="0">
                          <a:latin typeface="Times New Roman"/>
                          <a:cs typeface="Times New Roman"/>
                        </a:rPr>
                        <a:t> 제목을 적어주세요.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001" name="그룹 1001"/>
          <p:cNvGrpSpPr/>
          <p:nvPr/>
        </p:nvGrpSpPr>
        <p:grpSpPr>
          <a:xfrm>
            <a:off x="5960952" y="2128141"/>
            <a:ext cx="268398" cy="69191"/>
            <a:chOff x="8941427" y="3192211"/>
            <a:chExt cx="402597" cy="10378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8941427" y="3192211"/>
              <a:ext cx="402597" cy="10378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944E942-A560-4CB7-9337-207A407BD9A8}"/>
              </a:ext>
            </a:extLst>
          </p:cNvPr>
          <p:cNvSpPr txBox="1"/>
          <p:nvPr/>
        </p:nvSpPr>
        <p:spPr>
          <a:xfrm>
            <a:off x="4826001" y="2787396"/>
            <a:ext cx="3080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Sequential </a:t>
            </a:r>
            <a:r>
              <a:rPr lang="ko-KR" altLang="en-US" sz="1200" dirty="0"/>
              <a:t>모델을 넘어서</a:t>
            </a:r>
            <a:r>
              <a:rPr lang="en-US" altLang="ko-KR" sz="1200" dirty="0"/>
              <a:t>: </a:t>
            </a:r>
            <a:r>
              <a:rPr lang="ko-KR" altLang="en-US" sz="1200" dirty="0" err="1"/>
              <a:t>케라스</a:t>
            </a:r>
            <a:r>
              <a:rPr lang="ko-KR" altLang="en-US" sz="1200" dirty="0"/>
              <a:t> 함수형 </a:t>
            </a:r>
            <a:r>
              <a:rPr lang="en-US" altLang="ko-KR" sz="1200" dirty="0"/>
              <a:t>API</a:t>
            </a:r>
            <a:endParaRPr lang="ko-KR" altLang="en-US" sz="1200" dirty="0"/>
          </a:p>
        </p:txBody>
      </p:sp>
      <p:graphicFrame>
        <p:nvGraphicFramePr>
          <p:cNvPr id="13" name="Table 5">
            <a:extLst>
              <a:ext uri="{FF2B5EF4-FFF2-40B4-BE49-F238E27FC236}">
                <a16:creationId xmlns:a16="http://schemas.microsoft.com/office/drawing/2014/main" id="{E5999A17-3F1F-4DE7-BE23-631BE81C6647}"/>
              </a:ext>
            </a:extLst>
          </p:cNvPr>
          <p:cNvGraphicFramePr>
            <a:graphicFrameLocks noGrp="1"/>
          </p:cNvGraphicFramePr>
          <p:nvPr/>
        </p:nvGraphicFramePr>
        <p:xfrm>
          <a:off x="4284186" y="3330344"/>
          <a:ext cx="3621929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4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latin typeface="Times New Roman"/>
                          <a:cs typeface="Times New Roman"/>
                        </a:rPr>
                        <a:t>02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latin typeface="Times New Roman"/>
                          <a:cs typeface="Times New Roman"/>
                        </a:rPr>
                        <a:t>폰트 사이즈는 16이고, 자간은 -1입니</a:t>
                      </a:r>
                      <a:r>
                        <a:rPr lang="ko-KR" altLang="en-US" sz="1400" b="0" i="0" dirty="0" err="1">
                          <a:latin typeface="Times New Roman"/>
                          <a:cs typeface="Times New Roman"/>
                        </a:rPr>
                        <a:t>ㅋ</a:t>
                      </a:r>
                      <a:r>
                        <a:rPr lang="en-US" sz="1400" b="0" i="0" dirty="0">
                          <a:latin typeface="Times New Roman"/>
                          <a:cs typeface="Times New Roman"/>
                        </a:rPr>
                        <a:t>다.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54248CE-FDC7-4DD9-BE50-E20167D24775}"/>
              </a:ext>
            </a:extLst>
          </p:cNvPr>
          <p:cNvSpPr txBox="1"/>
          <p:nvPr/>
        </p:nvSpPr>
        <p:spPr>
          <a:xfrm>
            <a:off x="4826000" y="3337427"/>
            <a:ext cx="30801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케라스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콜백과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텐서보드를</a:t>
            </a:r>
            <a:r>
              <a:rPr lang="ko-KR" altLang="en-US" sz="1200" dirty="0"/>
              <a:t> 사용한 딥러닝 모델 검사와 모니터링</a:t>
            </a:r>
          </a:p>
        </p:txBody>
      </p:sp>
      <p:graphicFrame>
        <p:nvGraphicFramePr>
          <p:cNvPr id="15" name="Table 5">
            <a:extLst>
              <a:ext uri="{FF2B5EF4-FFF2-40B4-BE49-F238E27FC236}">
                <a16:creationId xmlns:a16="http://schemas.microsoft.com/office/drawing/2014/main" id="{AD49CC39-45F2-4952-9204-3E650DD82EBD}"/>
              </a:ext>
            </a:extLst>
          </p:cNvPr>
          <p:cNvGraphicFramePr>
            <a:graphicFrameLocks noGrp="1"/>
          </p:cNvGraphicFramePr>
          <p:nvPr/>
        </p:nvGraphicFramePr>
        <p:xfrm>
          <a:off x="4300060" y="4683239"/>
          <a:ext cx="3621929" cy="28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4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latin typeface="Times New Roman"/>
                          <a:cs typeface="Times New Roman"/>
                        </a:rPr>
                        <a:t>04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 err="1">
                          <a:latin typeface="Times New Roman"/>
                          <a:cs typeface="Times New Roman"/>
                        </a:rPr>
                        <a:t>목차</a:t>
                      </a:r>
                      <a:r>
                        <a:rPr lang="en-US" sz="1400" b="0" i="0" dirty="0">
                          <a:latin typeface="Times New Roman"/>
                          <a:cs typeface="Times New Roman"/>
                        </a:rPr>
                        <a:t> 제목을 적어주세요.</a:t>
                      </a:r>
                      <a:endParaRPr lang="en-US" sz="1400" dirty="0"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A24C0F3-ED50-4E17-80DF-A3960C001CD1}"/>
              </a:ext>
            </a:extLst>
          </p:cNvPr>
          <p:cNvSpPr txBox="1"/>
          <p:nvPr/>
        </p:nvSpPr>
        <p:spPr>
          <a:xfrm>
            <a:off x="4800600" y="4702368"/>
            <a:ext cx="1524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요약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788D48-0C84-45F7-A9FC-09E98F723893}"/>
              </a:ext>
            </a:extLst>
          </p:cNvPr>
          <p:cNvSpPr txBox="1"/>
          <p:nvPr/>
        </p:nvSpPr>
        <p:spPr>
          <a:xfrm>
            <a:off x="203200" y="119380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층 가중치 공유</a:t>
            </a:r>
            <a:endParaRPr lang="en-US" altLang="ko-KR" sz="2400" b="1" dirty="0"/>
          </a:p>
          <a:p>
            <a:r>
              <a:rPr lang="en-US" altLang="ko-KR" sz="2400" dirty="0"/>
              <a:t> ___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B14F8E-0524-44BA-84C5-3B1A4BC646CA}"/>
              </a:ext>
            </a:extLst>
          </p:cNvPr>
          <p:cNvSpPr txBox="1"/>
          <p:nvPr/>
        </p:nvSpPr>
        <p:spPr>
          <a:xfrm>
            <a:off x="406400" y="2463800"/>
            <a:ext cx="8940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함수형 </a:t>
            </a:r>
            <a:r>
              <a:rPr lang="en-US" altLang="ko-KR" sz="1600" dirty="0"/>
              <a:t>API</a:t>
            </a:r>
            <a:r>
              <a:rPr lang="ko-KR" altLang="en-US" sz="1600" dirty="0"/>
              <a:t>의 중요한 또 하나의 기능은 층 객체를 여러 번 재사용할 수 있다는 것이다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층 객체를 두 번 호출하면 새로운 층 객체를 만들지 않고 각 호출에 동일한 가중치를 재사용한다</a:t>
            </a:r>
            <a:r>
              <a:rPr lang="en-US" altLang="ko-KR" sz="1600" dirty="0"/>
              <a:t>. </a:t>
            </a:r>
            <a:r>
              <a:rPr lang="ko-KR" altLang="en-US" sz="1600" dirty="0"/>
              <a:t>이런 기능 때문에 공유 가지를 가진 모델을 만들 수 있다</a:t>
            </a:r>
            <a:r>
              <a:rPr lang="en-US" altLang="ko-KR" sz="1600" dirty="0"/>
              <a:t>. </a:t>
            </a:r>
          </a:p>
          <a:p>
            <a:endParaRPr lang="en-US" altLang="ko-KR" sz="1600" dirty="0"/>
          </a:p>
          <a:p>
            <a:r>
              <a:rPr lang="ko-KR" altLang="en-US" sz="1600" dirty="0"/>
              <a:t>이런 가지는 같은 가중치를 공유하고 같은 연산을 수행한다</a:t>
            </a:r>
            <a:r>
              <a:rPr lang="en-US" altLang="ko-KR" sz="1600" dirty="0"/>
              <a:t>.  </a:t>
            </a:r>
          </a:p>
          <a:p>
            <a:r>
              <a:rPr lang="ko-KR" altLang="en-US" sz="1600" dirty="0"/>
              <a:t>다시 말해 같은 표현을 공유하고 이런 표현을 다른 입력에서 함께 학습한다</a:t>
            </a:r>
            <a:r>
              <a:rPr lang="en-US" altLang="ko-KR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60517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4B80DD-75A1-4C77-B34E-C563ECFBCA91}"/>
              </a:ext>
            </a:extLst>
          </p:cNvPr>
          <p:cNvSpPr txBox="1"/>
          <p:nvPr/>
        </p:nvSpPr>
        <p:spPr>
          <a:xfrm>
            <a:off x="203200" y="119380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층 가중치 공유</a:t>
            </a:r>
            <a:endParaRPr lang="en-US" altLang="ko-KR" sz="2400" b="1" dirty="0"/>
          </a:p>
          <a:p>
            <a:r>
              <a:rPr lang="en-US" altLang="ko-KR" sz="2400" dirty="0"/>
              <a:t> ___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1EA70E0E-8E47-4065-BE8F-DA87CDEF3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600" y="2413000"/>
            <a:ext cx="9522848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2816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7BEC93A-7650-4EF5-ADB9-AB55EBB62F42}"/>
              </a:ext>
            </a:extLst>
          </p:cNvPr>
          <p:cNvSpPr txBox="1"/>
          <p:nvPr/>
        </p:nvSpPr>
        <p:spPr>
          <a:xfrm>
            <a:off x="203200" y="119380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층과 모델</a:t>
            </a:r>
            <a:endParaRPr lang="en-US" altLang="ko-KR" sz="2400" b="1" dirty="0"/>
          </a:p>
          <a:p>
            <a:r>
              <a:rPr lang="en-US" altLang="ko-KR" sz="2400" dirty="0"/>
              <a:t> ___</a:t>
            </a: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75D6FF2-D43A-439D-9F95-4031784E03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5"/>
          <a:stretch/>
        </p:blipFill>
        <p:spPr>
          <a:xfrm>
            <a:off x="4248447" y="3937000"/>
            <a:ext cx="7740353" cy="27081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2CCCC0-6CB9-48D7-A65D-E84457CA16D9}"/>
              </a:ext>
            </a:extLst>
          </p:cNvPr>
          <p:cNvSpPr txBox="1"/>
          <p:nvPr/>
        </p:nvSpPr>
        <p:spPr>
          <a:xfrm>
            <a:off x="406400" y="2362200"/>
            <a:ext cx="7924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함수형 </a:t>
            </a:r>
            <a:r>
              <a:rPr lang="en-US" altLang="ko-KR" sz="1600" dirty="0"/>
              <a:t>API</a:t>
            </a:r>
            <a:r>
              <a:rPr lang="ko-KR" altLang="en-US" sz="1600" dirty="0"/>
              <a:t>에서는 모델을 층처럼 사용할 수 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en-US" altLang="ko-KR" sz="1600" dirty="0"/>
              <a:t>Sequential </a:t>
            </a:r>
            <a:r>
              <a:rPr lang="ko-KR" altLang="en-US" sz="1600" dirty="0"/>
              <a:t>클래스와 </a:t>
            </a:r>
            <a:r>
              <a:rPr lang="en-US" altLang="ko-KR" sz="1600" dirty="0"/>
              <a:t>Model </a:t>
            </a:r>
            <a:r>
              <a:rPr lang="ko-KR" altLang="en-US" sz="1600" dirty="0"/>
              <a:t>클래스에서 모두 동일하다</a:t>
            </a:r>
            <a:r>
              <a:rPr lang="en-US" altLang="ko-KR" sz="1600" dirty="0"/>
              <a:t>. </a:t>
            </a:r>
          </a:p>
          <a:p>
            <a:r>
              <a:rPr lang="en-US" altLang="ko-KR" sz="1600" dirty="0"/>
              <a:t>(</a:t>
            </a:r>
            <a:r>
              <a:rPr lang="ko-KR" altLang="en-US" sz="1600" dirty="0"/>
              <a:t>입력 </a:t>
            </a:r>
            <a:r>
              <a:rPr lang="ko-KR" altLang="en-US" sz="1600" dirty="0" err="1"/>
              <a:t>텐서로</a:t>
            </a:r>
            <a:r>
              <a:rPr lang="ko-KR" altLang="en-US" sz="1600" dirty="0"/>
              <a:t> 모델을 호출하여 </a:t>
            </a:r>
            <a:r>
              <a:rPr lang="ko-KR" altLang="en-US" sz="1600" dirty="0" err="1"/>
              <a:t>출력텐서를</a:t>
            </a:r>
            <a:r>
              <a:rPr lang="ko-KR" altLang="en-US" sz="1600" dirty="0"/>
              <a:t> 얻을 수 있음</a:t>
            </a:r>
            <a:r>
              <a:rPr lang="en-US" altLang="ko-KR" sz="1600" dirty="0"/>
              <a:t>)</a:t>
            </a:r>
          </a:p>
          <a:p>
            <a:endParaRPr lang="en-US" altLang="ko-KR" sz="1600" dirty="0"/>
          </a:p>
          <a:p>
            <a:r>
              <a:rPr lang="ko-KR" altLang="en-US" sz="1600" dirty="0"/>
              <a:t>모델 객체를 호출할 때 모델의 가중치가 재사용된다</a:t>
            </a:r>
            <a:r>
              <a:rPr lang="en-US" altLang="ko-KR" sz="1600" dirty="0"/>
              <a:t>.</a:t>
            </a:r>
          </a:p>
          <a:p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705900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EC0A1C-AFCB-4F8C-BEA9-619F57093CB2}"/>
              </a:ext>
            </a:extLst>
          </p:cNvPr>
          <p:cNvSpPr txBox="1"/>
          <p:nvPr/>
        </p:nvSpPr>
        <p:spPr>
          <a:xfrm>
            <a:off x="203200" y="119380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정리</a:t>
            </a:r>
            <a:endParaRPr lang="en-US" altLang="ko-KR" sz="2400" b="1" dirty="0"/>
          </a:p>
          <a:p>
            <a:r>
              <a:rPr lang="en-US" altLang="ko-KR" sz="2400" dirty="0"/>
              <a:t> ___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1C1789-77C7-45F3-881A-BB92D479B6D8}"/>
              </a:ext>
            </a:extLst>
          </p:cNvPr>
          <p:cNvSpPr txBox="1"/>
          <p:nvPr/>
        </p:nvSpPr>
        <p:spPr>
          <a:xfrm>
            <a:off x="558800" y="2717800"/>
            <a:ext cx="10617200" cy="1323439"/>
          </a:xfrm>
          <a:prstGeom prst="rect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190510" indent="-190510">
              <a:buFontTx/>
              <a:buChar char="-"/>
            </a:pPr>
            <a:r>
              <a:rPr lang="ko-KR" altLang="en-US" sz="1600" dirty="0"/>
              <a:t>차례대로 층을 쌓는 것 이상이 필요할 때는 </a:t>
            </a:r>
            <a:r>
              <a:rPr lang="en-US" altLang="ko-KR" sz="1600" dirty="0"/>
              <a:t>Sequential API</a:t>
            </a:r>
            <a:r>
              <a:rPr lang="ko-KR" altLang="en-US" sz="1600" dirty="0"/>
              <a:t>를 사용하지 않는다</a:t>
            </a:r>
            <a:r>
              <a:rPr lang="en-US" altLang="ko-KR" sz="1600" dirty="0"/>
              <a:t>.</a:t>
            </a:r>
          </a:p>
          <a:p>
            <a:pPr marL="190510" indent="-190510">
              <a:buFontTx/>
              <a:buChar char="-"/>
            </a:pPr>
            <a:endParaRPr lang="en-US" altLang="ko-KR" sz="1600" dirty="0"/>
          </a:p>
          <a:p>
            <a:pPr marL="190510" indent="-190510">
              <a:buFontTx/>
              <a:buChar char="-"/>
            </a:pPr>
            <a:r>
              <a:rPr lang="ko-KR" altLang="en-US" sz="1600" dirty="0"/>
              <a:t>함수형 </a:t>
            </a:r>
            <a:r>
              <a:rPr lang="en-US" altLang="ko-KR" sz="1600" dirty="0"/>
              <a:t>API</a:t>
            </a:r>
            <a:r>
              <a:rPr lang="ko-KR" altLang="en-US" sz="1600" dirty="0"/>
              <a:t>를 사용하여 다중 입력</a:t>
            </a:r>
            <a:r>
              <a:rPr lang="en-US" altLang="ko-KR" sz="1600" dirty="0"/>
              <a:t>, </a:t>
            </a:r>
            <a:r>
              <a:rPr lang="ko-KR" altLang="en-US" sz="1600" dirty="0"/>
              <a:t>다중 출력</a:t>
            </a:r>
            <a:r>
              <a:rPr lang="en-US" altLang="ko-KR" sz="1600" dirty="0"/>
              <a:t>, </a:t>
            </a:r>
            <a:r>
              <a:rPr lang="ko-KR" altLang="en-US" sz="1600" dirty="0"/>
              <a:t>복잡한 네트워크 토폴로지를 갖는 </a:t>
            </a:r>
            <a:r>
              <a:rPr lang="ko-KR" altLang="en-US" sz="1600" dirty="0" err="1"/>
              <a:t>케라스</a:t>
            </a:r>
            <a:r>
              <a:rPr lang="ko-KR" altLang="en-US" sz="1600" dirty="0"/>
              <a:t> 모델을 만드는 방법</a:t>
            </a:r>
            <a:endParaRPr lang="en-US" altLang="ko-KR" sz="1600" dirty="0"/>
          </a:p>
          <a:p>
            <a:pPr marL="190510" indent="-190510">
              <a:buFontTx/>
              <a:buChar char="-"/>
            </a:pPr>
            <a:endParaRPr lang="en-US" altLang="ko-KR" sz="1600" dirty="0"/>
          </a:p>
          <a:p>
            <a:pPr marL="190510" indent="-190510">
              <a:buFontTx/>
              <a:buChar char="-"/>
            </a:pPr>
            <a:r>
              <a:rPr lang="ko-KR" altLang="en-US" sz="1600" dirty="0"/>
              <a:t>다른 네트워크 가지에서 같은 층이나 모델 객체를 여러 번 호출하여 가중치를 재사용하는 방법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417306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2947620" y="4435366"/>
            <a:ext cx="6295238" cy="89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600" b="0" i="0" u="none" strike="noStrike" cap="none" dirty="0" err="1">
                <a:solidFill>
                  <a:srgbClr val="000000"/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  <a:sym typeface="Arial"/>
              </a:rPr>
              <a:t>케라스</a:t>
            </a:r>
            <a:r>
              <a:rPr lang="ko-KR" altLang="en-US" sz="2600" b="0" i="0" u="none" strike="noStrike" cap="none" dirty="0">
                <a:solidFill>
                  <a:srgbClr val="000000"/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  <a:sym typeface="Arial"/>
              </a:rPr>
              <a:t> </a:t>
            </a:r>
            <a:r>
              <a:rPr lang="ko-KR" altLang="en-US" sz="2600" b="0" i="0" u="none" strike="noStrike" cap="none" dirty="0" err="1">
                <a:solidFill>
                  <a:srgbClr val="000000"/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  <a:sym typeface="Arial"/>
              </a:rPr>
              <a:t>콜백과</a:t>
            </a:r>
            <a:r>
              <a:rPr lang="ko-KR" altLang="en-US" sz="2600" b="0" i="0" u="none" strike="noStrike" cap="none" dirty="0">
                <a:solidFill>
                  <a:srgbClr val="000000"/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  <a:sym typeface="Arial"/>
              </a:rPr>
              <a:t> </a:t>
            </a:r>
            <a:r>
              <a:rPr lang="ko-KR" altLang="en-US" sz="2600" dirty="0" err="1">
                <a:latin typeface="Noto Sans Mono CJK KR Regular" panose="020B0500000000000000" pitchFamily="34" charset="-127"/>
                <a:ea typeface="Noto Sans Mono CJK KR Regular" panose="020B0500000000000000" pitchFamily="34" charset="-127"/>
              </a:rPr>
              <a:t>텐서</a:t>
            </a:r>
            <a:r>
              <a:rPr lang="ko-KR" altLang="en-US" sz="2600" b="0" i="0" u="none" strike="noStrike" cap="none" dirty="0" err="1">
                <a:solidFill>
                  <a:srgbClr val="000000"/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  <a:sym typeface="Arial"/>
              </a:rPr>
              <a:t>서보드를</a:t>
            </a:r>
            <a:r>
              <a:rPr lang="ko-KR" altLang="en-US" sz="2600" b="0" i="0" u="none" strike="noStrike" cap="none" dirty="0">
                <a:solidFill>
                  <a:srgbClr val="000000"/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  <a:sym typeface="Arial"/>
              </a:rPr>
              <a:t> 사용한 딥러닝 모델 검사와 모니터링</a:t>
            </a:r>
            <a:endParaRPr sz="1200" b="0" i="0" u="none" strike="noStrike" cap="none" dirty="0">
              <a:solidFill>
                <a:schemeClr val="dk1"/>
              </a:solidFill>
              <a:latin typeface="Noto Sans Mono CJK KR Regular" panose="020B0500000000000000" pitchFamily="34" charset="-127"/>
              <a:ea typeface="Noto Sans Mono CJK KR Regular" panose="020B0500000000000000" pitchFamily="34" charset="-127"/>
              <a:cs typeface="Malgun Gothic"/>
              <a:sym typeface="Malgun Gothic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1261956" y="1555230"/>
            <a:ext cx="9942857" cy="3313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934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7.2</a:t>
            </a:r>
            <a:endParaRPr sz="1200" b="0" i="0" u="none" strike="noStrike" cap="none" dirty="0">
              <a:solidFill>
                <a:schemeClr val="dk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Malgun Gothic"/>
              <a:sym typeface="Malgun Gothic"/>
            </a:endParaRPr>
          </a:p>
        </p:txBody>
      </p:sp>
      <p:grpSp>
        <p:nvGrpSpPr>
          <p:cNvPr id="86" name="Google Shape;86;p1"/>
          <p:cNvGrpSpPr/>
          <p:nvPr/>
        </p:nvGrpSpPr>
        <p:grpSpPr>
          <a:xfrm>
            <a:off x="3889699" y="2517394"/>
            <a:ext cx="2748172" cy="913199"/>
            <a:chOff x="5834549" y="3776092"/>
            <a:chExt cx="4122258" cy="1369799"/>
          </a:xfrm>
        </p:grpSpPr>
        <p:pic>
          <p:nvPicPr>
            <p:cNvPr id="87" name="Google Shape;87;p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441280" y="4066363"/>
              <a:ext cx="2908796" cy="6114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Google Shape;88;p1"/>
            <p:cNvSpPr txBox="1"/>
            <p:nvPr/>
          </p:nvSpPr>
          <p:spPr>
            <a:xfrm>
              <a:off x="5834549" y="3776092"/>
              <a:ext cx="4122258" cy="13697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6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CHAPTER</a:t>
              </a:r>
              <a:endPara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ko-KR" altLang="en-US" sz="4000" b="0" i="0" u="none" strike="noStrike" cap="none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콜백을</a:t>
            </a:r>
            <a:r>
              <a:rPr lang="ko-KR" altLang="en-US" sz="40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사용하여 모델의 훈련 과정 제어하기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1" name="Google Shape;111;p4"/>
          <p:cNvSpPr txBox="1"/>
          <p:nvPr/>
        </p:nvSpPr>
        <p:spPr>
          <a:xfrm>
            <a:off x="838198" y="1506022"/>
            <a:ext cx="1007431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최적의 검증 손실을 얻기 위해 얼마나 많은 </a:t>
            </a:r>
            <a:r>
              <a:rPr lang="ko-KR" altLang="en-US" sz="20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에포크가</a:t>
            </a:r>
            <a:r>
              <a:rPr lang="ko-KR" altLang="en-US" sz="2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필요한지 알지 못함</a:t>
            </a:r>
            <a:endParaRPr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Google Shape;226;p13">
            <a:extLst>
              <a:ext uri="{FF2B5EF4-FFF2-40B4-BE49-F238E27FC236}">
                <a16:creationId xmlns:a16="http://schemas.microsoft.com/office/drawing/2014/main" id="{97959DC2-59D3-4D21-860D-51F9E6387B80}"/>
              </a:ext>
            </a:extLst>
          </p:cNvPr>
          <p:cNvSpPr/>
          <p:nvPr/>
        </p:nvSpPr>
        <p:spPr>
          <a:xfrm>
            <a:off x="1650788" y="2920155"/>
            <a:ext cx="3011648" cy="120231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과대적합이 될 때 까지 충분한 </a:t>
            </a:r>
            <a:r>
              <a:rPr lang="ko-KR" altLang="en-US" sz="1800" dirty="0" err="1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에포크로</a:t>
            </a:r>
            <a:r>
              <a:rPr lang="ko-KR" altLang="en-US" sz="18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훈련</a:t>
            </a:r>
            <a:endParaRPr sz="18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32A1BCE-1FA2-4D20-AC68-C472D8D05A67}"/>
              </a:ext>
            </a:extLst>
          </p:cNvPr>
          <p:cNvCxnSpPr>
            <a:cxnSpLocks/>
          </p:cNvCxnSpPr>
          <p:nvPr/>
        </p:nvCxnSpPr>
        <p:spPr>
          <a:xfrm>
            <a:off x="5421955" y="3521312"/>
            <a:ext cx="1424776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226;p13">
            <a:extLst>
              <a:ext uri="{FF2B5EF4-FFF2-40B4-BE49-F238E27FC236}">
                <a16:creationId xmlns:a16="http://schemas.microsoft.com/office/drawing/2014/main" id="{1900CEF8-FA62-4FCF-B17F-E717436827C1}"/>
              </a:ext>
            </a:extLst>
          </p:cNvPr>
          <p:cNvSpPr/>
          <p:nvPr/>
        </p:nvSpPr>
        <p:spPr>
          <a:xfrm>
            <a:off x="7529564" y="2920155"/>
            <a:ext cx="3011648" cy="120231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최적의 </a:t>
            </a:r>
            <a:r>
              <a:rPr lang="ko-KR" altLang="en-US" sz="1800" dirty="0" err="1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에포크</a:t>
            </a:r>
            <a:r>
              <a:rPr lang="ko-KR" altLang="en-US" sz="18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횟수로</a:t>
            </a:r>
            <a:endParaRPr lang="en-US" altLang="ko-KR" sz="18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새로운 훈련 시작</a:t>
            </a:r>
            <a:endParaRPr sz="18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FA334B-E91B-4935-BE07-4D90345E53B9}"/>
              </a:ext>
            </a:extLst>
          </p:cNvPr>
          <p:cNvSpPr txBox="1"/>
          <p:nvPr/>
        </p:nvSpPr>
        <p:spPr>
          <a:xfrm>
            <a:off x="3982935" y="4813411"/>
            <a:ext cx="430281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이러한 방식은 낭비가 심함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ko-KR" altLang="en-US" sz="4000" b="0" i="0" u="none" strike="noStrike" cap="none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콜백을</a:t>
            </a:r>
            <a:r>
              <a:rPr lang="ko-KR" altLang="en-US" sz="40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사용하여 모델의 훈련 과정 제어하기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1" name="Google Shape;111;p4"/>
          <p:cNvSpPr txBox="1"/>
          <p:nvPr/>
        </p:nvSpPr>
        <p:spPr>
          <a:xfrm>
            <a:off x="838198" y="1506022"/>
            <a:ext cx="1007431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콜백</a:t>
            </a:r>
            <a:r>
              <a:rPr lang="en-US" altLang="ko-KR" sz="2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2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모델의 </a:t>
            </a:r>
            <a:r>
              <a:rPr lang="en-US" altLang="ko-KR" sz="2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fit() </a:t>
            </a:r>
            <a:r>
              <a:rPr lang="ko-KR" altLang="en-US" sz="2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메서드가 호출될 때 전달되는 객체</a:t>
            </a:r>
            <a:endParaRPr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Google Shape;111;p4">
            <a:extLst>
              <a:ext uri="{FF2B5EF4-FFF2-40B4-BE49-F238E27FC236}">
                <a16:creationId xmlns:a16="http://schemas.microsoft.com/office/drawing/2014/main" id="{C8F35978-B9CA-4CC4-8A31-A5457F6322C2}"/>
              </a:ext>
            </a:extLst>
          </p:cNvPr>
          <p:cNvSpPr txBox="1"/>
          <p:nvPr/>
        </p:nvSpPr>
        <p:spPr>
          <a:xfrm>
            <a:off x="3100316" y="2715166"/>
            <a:ext cx="59913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훈련하는 동안 모델은 여러 지점에서 </a:t>
            </a:r>
            <a:r>
              <a:rPr lang="ko-KR" altLang="en-US" sz="1800" b="0" i="0" u="none" strike="noStrike" cap="none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콜백을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호출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C4BD3CB2-77C8-4377-8C0A-06E21CC3B4C2}"/>
              </a:ext>
            </a:extLst>
          </p:cNvPr>
          <p:cNvCxnSpPr>
            <a:cxnSpLocks/>
          </p:cNvCxnSpPr>
          <p:nvPr/>
        </p:nvCxnSpPr>
        <p:spPr>
          <a:xfrm>
            <a:off x="6096000" y="3340934"/>
            <a:ext cx="0" cy="4207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111;p4">
            <a:extLst>
              <a:ext uri="{FF2B5EF4-FFF2-40B4-BE49-F238E27FC236}">
                <a16:creationId xmlns:a16="http://schemas.microsoft.com/office/drawing/2014/main" id="{C56D3462-E635-4608-A6F0-0ADBD3C6E7A3}"/>
              </a:ext>
            </a:extLst>
          </p:cNvPr>
          <p:cNvSpPr txBox="1"/>
          <p:nvPr/>
        </p:nvSpPr>
        <p:spPr>
          <a:xfrm>
            <a:off x="3100316" y="4018130"/>
            <a:ext cx="59913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0" i="0" u="none" strike="noStrike" cap="none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콜백은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모델의 상태와 성능에 대한 모든 정보에 접근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F28D20A-547D-4092-A185-6A5A26D8B555}"/>
              </a:ext>
            </a:extLst>
          </p:cNvPr>
          <p:cNvCxnSpPr>
            <a:cxnSpLocks/>
          </p:cNvCxnSpPr>
          <p:nvPr/>
        </p:nvCxnSpPr>
        <p:spPr>
          <a:xfrm>
            <a:off x="6096000" y="4643898"/>
            <a:ext cx="0" cy="4207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111;p4">
            <a:extLst>
              <a:ext uri="{FF2B5EF4-FFF2-40B4-BE49-F238E27FC236}">
                <a16:creationId xmlns:a16="http://schemas.microsoft.com/office/drawing/2014/main" id="{EAFA11A3-3733-400F-BF72-C58472FE0124}"/>
              </a:ext>
            </a:extLst>
          </p:cNvPr>
          <p:cNvSpPr txBox="1"/>
          <p:nvPr/>
        </p:nvSpPr>
        <p:spPr>
          <a:xfrm>
            <a:off x="3100316" y="5321094"/>
            <a:ext cx="599136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훈련 중지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모델 저장</a:t>
            </a:r>
            <a:r>
              <a:rPr lang="en-US" altLang="ko-KR" sz="18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, </a:t>
            </a: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가중치 적재 등의 동작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469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ko-KR" altLang="en-US" sz="4000" b="0" i="0" u="none" strike="noStrike" cap="none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콜백을</a:t>
            </a:r>
            <a:r>
              <a:rPr lang="ko-KR" altLang="en-US" sz="40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사용하여 모델의 훈련 과정 제어하기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1" name="Google Shape;111;p4"/>
          <p:cNvSpPr txBox="1"/>
          <p:nvPr/>
        </p:nvSpPr>
        <p:spPr>
          <a:xfrm>
            <a:off x="838198" y="1506022"/>
            <a:ext cx="1007431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콜백을</a:t>
            </a:r>
            <a:r>
              <a:rPr lang="ko-KR" altLang="en-US" sz="2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사용하는 사례</a:t>
            </a:r>
            <a:endParaRPr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Google Shape;111;p4">
            <a:extLst>
              <a:ext uri="{FF2B5EF4-FFF2-40B4-BE49-F238E27FC236}">
                <a16:creationId xmlns:a16="http://schemas.microsoft.com/office/drawing/2014/main" id="{381AA579-AADB-4DB8-9667-81752105E725}"/>
              </a:ext>
            </a:extLst>
          </p:cNvPr>
          <p:cNvSpPr txBox="1"/>
          <p:nvPr/>
        </p:nvSpPr>
        <p:spPr>
          <a:xfrm>
            <a:off x="838198" y="2462294"/>
            <a:ext cx="1007431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체크포인트 저장</a:t>
            </a:r>
            <a:r>
              <a:rPr lang="en-US" altLang="ko-KR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훈련하는 동안 어떤 지점에서 모델의 현재 가중치를 저장</a:t>
            </a:r>
            <a:endParaRPr lang="en-US" altLang="ko-KR" sz="18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5" name="Google Shape;111;p4">
            <a:extLst>
              <a:ext uri="{FF2B5EF4-FFF2-40B4-BE49-F238E27FC236}">
                <a16:creationId xmlns:a16="http://schemas.microsoft.com/office/drawing/2014/main" id="{1F166F8A-CD34-4177-9448-D7630061EF1E}"/>
              </a:ext>
            </a:extLst>
          </p:cNvPr>
          <p:cNvSpPr txBox="1"/>
          <p:nvPr/>
        </p:nvSpPr>
        <p:spPr>
          <a:xfrm>
            <a:off x="838198" y="3203142"/>
            <a:ext cx="1007431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조기 종료</a:t>
            </a:r>
            <a:r>
              <a:rPr lang="en-US" altLang="ko-KR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검증 손실이 더 이상 향상되지 않을 때 훈련을 중지</a:t>
            </a:r>
            <a:endParaRPr lang="en-US" altLang="ko-KR" sz="18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6" name="Google Shape;111;p4">
            <a:extLst>
              <a:ext uri="{FF2B5EF4-FFF2-40B4-BE49-F238E27FC236}">
                <a16:creationId xmlns:a16="http://schemas.microsoft.com/office/drawing/2014/main" id="{83DF8830-9FF3-4DAE-B1E9-4BE932E1F291}"/>
              </a:ext>
            </a:extLst>
          </p:cNvPr>
          <p:cNvSpPr txBox="1"/>
          <p:nvPr/>
        </p:nvSpPr>
        <p:spPr>
          <a:xfrm>
            <a:off x="838198" y="3943990"/>
            <a:ext cx="1007431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훈련하는 동안 </a:t>
            </a:r>
            <a:r>
              <a:rPr lang="ko-KR" altLang="en-US" sz="18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하이퍼파라미터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값을 동적으로 조정</a:t>
            </a:r>
            <a:r>
              <a:rPr lang="en-US" altLang="ko-KR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8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옵티마이저의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8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학습률과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같은 경우</a:t>
            </a:r>
            <a:endParaRPr lang="en-US" altLang="ko-KR" sz="18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Google Shape;111;p4">
            <a:extLst>
              <a:ext uri="{FF2B5EF4-FFF2-40B4-BE49-F238E27FC236}">
                <a16:creationId xmlns:a16="http://schemas.microsoft.com/office/drawing/2014/main" id="{311BAA06-9102-4A74-BE5F-A9459D4A3AEA}"/>
              </a:ext>
            </a:extLst>
          </p:cNvPr>
          <p:cNvSpPr txBox="1"/>
          <p:nvPr/>
        </p:nvSpPr>
        <p:spPr>
          <a:xfrm>
            <a:off x="838198" y="4684838"/>
            <a:ext cx="1007431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훈련과 검증 지표를 기록하고 시각화</a:t>
            </a:r>
            <a:r>
              <a:rPr lang="en-US" altLang="ko-KR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앞에서 봐왔던 </a:t>
            </a:r>
            <a:r>
              <a:rPr lang="ko-KR" altLang="en-US" sz="18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케라스의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진행 표시줄</a:t>
            </a:r>
            <a:r>
              <a:rPr lang="en-US" altLang="ko-KR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97709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ko-KR" altLang="en-US" sz="4000" b="0" i="0" u="none" strike="noStrike" cap="none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콜백을</a:t>
            </a:r>
            <a:r>
              <a:rPr lang="ko-KR" altLang="en-US" sz="40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사용하여 모델의 훈련 과정 제어하기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1" name="Google Shape;111;p4"/>
          <p:cNvSpPr txBox="1"/>
          <p:nvPr/>
        </p:nvSpPr>
        <p:spPr>
          <a:xfrm>
            <a:off x="838198" y="1506022"/>
            <a:ext cx="1007431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체크포인트와 조기 종료 </a:t>
            </a:r>
            <a:r>
              <a:rPr lang="ko-KR" altLang="en-US" sz="20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콜백</a:t>
            </a:r>
            <a:endParaRPr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89AD70E-589A-474C-A89F-B14A014EC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2446287"/>
            <a:ext cx="6868889" cy="231936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1268C535-058F-4BEC-962A-10E8A13C9188}"/>
              </a:ext>
            </a:extLst>
          </p:cNvPr>
          <p:cNvSpPr/>
          <p:nvPr/>
        </p:nvSpPr>
        <p:spPr>
          <a:xfrm>
            <a:off x="2049863" y="2970851"/>
            <a:ext cx="1386673" cy="20096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2B7A02C-4B1F-4A56-8DD0-C0807BB0099F}"/>
              </a:ext>
            </a:extLst>
          </p:cNvPr>
          <p:cNvSpPr/>
          <p:nvPr/>
        </p:nvSpPr>
        <p:spPr>
          <a:xfrm>
            <a:off x="2049862" y="3171818"/>
            <a:ext cx="884257" cy="21101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39CF7CC-29DB-4199-97DF-D8A01CD34BE0}"/>
              </a:ext>
            </a:extLst>
          </p:cNvPr>
          <p:cNvSpPr/>
          <p:nvPr/>
        </p:nvSpPr>
        <p:spPr>
          <a:xfrm>
            <a:off x="2051537" y="3816587"/>
            <a:ext cx="1535725" cy="20096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EC9D28DC-BA68-4A58-8AF5-D238C5226199}"/>
              </a:ext>
            </a:extLst>
          </p:cNvPr>
          <p:cNvSpPr/>
          <p:nvPr/>
        </p:nvSpPr>
        <p:spPr>
          <a:xfrm>
            <a:off x="2053212" y="4049374"/>
            <a:ext cx="1433566" cy="187570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2F0D922-6B91-4CEB-A80B-0D83540BC7A2}"/>
              </a:ext>
            </a:extLst>
          </p:cNvPr>
          <p:cNvSpPr/>
          <p:nvPr/>
        </p:nvSpPr>
        <p:spPr>
          <a:xfrm>
            <a:off x="2054887" y="4262064"/>
            <a:ext cx="1602713" cy="205992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Google Shape;111;p4">
            <a:extLst>
              <a:ext uri="{FF2B5EF4-FFF2-40B4-BE49-F238E27FC236}">
                <a16:creationId xmlns:a16="http://schemas.microsoft.com/office/drawing/2014/main" id="{16AC2BBA-1865-432E-A587-3991FB216FA9}"/>
              </a:ext>
            </a:extLst>
          </p:cNvPr>
          <p:cNvSpPr txBox="1"/>
          <p:nvPr/>
        </p:nvSpPr>
        <p:spPr>
          <a:xfrm>
            <a:off x="838198" y="5167332"/>
            <a:ext cx="1007431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일반적으로 조기 종료 </a:t>
            </a:r>
            <a:r>
              <a:rPr lang="ko-KR" altLang="en-US" sz="18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콜백은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모델 체크포인트 </a:t>
            </a:r>
            <a:r>
              <a:rPr lang="ko-KR" altLang="en-US" sz="18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콜백과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같이 사용</a:t>
            </a:r>
            <a:endParaRPr lang="en-US" altLang="ko-KR" sz="18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30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ko-KR" altLang="en-US" sz="4000" b="0" i="0" u="none" strike="noStrike" cap="none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텐서보드</a:t>
            </a:r>
            <a:r>
              <a:rPr lang="ko-KR" altLang="en-US" sz="40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소개</a:t>
            </a:r>
            <a:r>
              <a:rPr lang="en-US" altLang="ko-KR" sz="40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: </a:t>
            </a:r>
            <a:r>
              <a:rPr lang="ko-KR" altLang="en-US" sz="4000" b="0" i="0" u="none" strike="noStrike" cap="none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텐서플로의</a:t>
            </a:r>
            <a:r>
              <a:rPr lang="ko-KR" altLang="en-US" sz="40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시각화 프레임워크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1" name="Google Shape;111;p4"/>
          <p:cNvSpPr txBox="1"/>
          <p:nvPr/>
        </p:nvSpPr>
        <p:spPr>
          <a:xfrm>
            <a:off x="838198" y="1506022"/>
            <a:ext cx="1007431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텐서보드</a:t>
            </a:r>
            <a:r>
              <a:rPr lang="en-US" altLang="ko-KR" sz="2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2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측정 지표 모니터링과 </a:t>
            </a:r>
            <a:r>
              <a:rPr lang="ko-KR" altLang="en-US" sz="20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텐서보드</a:t>
            </a:r>
            <a:r>
              <a:rPr lang="en-US" altLang="ko-KR" sz="2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2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활성화 출력 히스토그램</a:t>
            </a:r>
            <a:endParaRPr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28FD0D-838D-4E14-9589-9E2BC79368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31394" y="2567782"/>
            <a:ext cx="4431652" cy="335005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0A06289-0075-4D98-9133-CE11FE5146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60"/>
          <a:stretch>
            <a:fillRect/>
          </a:stretch>
        </p:blipFill>
        <p:spPr>
          <a:xfrm>
            <a:off x="6505575" y="2539753"/>
            <a:ext cx="4583305" cy="33746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2215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90032" y="1525847"/>
            <a:ext cx="4635638" cy="6771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800" dirty="0">
                <a:latin typeface="Noto Sans CJK KR Regular" panose="020B0500000000000000"/>
              </a:rPr>
              <a:t>KEY POINTS</a:t>
            </a:r>
          </a:p>
        </p:txBody>
      </p:sp>
      <p:grpSp>
        <p:nvGrpSpPr>
          <p:cNvPr id="1001" name="그룹 1001"/>
          <p:cNvGrpSpPr/>
          <p:nvPr/>
        </p:nvGrpSpPr>
        <p:grpSpPr>
          <a:xfrm>
            <a:off x="5973651" y="2595996"/>
            <a:ext cx="268398" cy="69191"/>
            <a:chOff x="8941427" y="3192211"/>
            <a:chExt cx="402597" cy="10378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8941427" y="3192211"/>
              <a:ext cx="402597" cy="103787"/>
            </a:xfrm>
            <a:prstGeom prst="rect">
              <a:avLst/>
            </a:prstGeom>
          </p:spPr>
        </p:pic>
      </p:grpSp>
      <p:graphicFrame>
        <p:nvGraphicFramePr>
          <p:cNvPr id="9" name="표 10">
            <a:extLst>
              <a:ext uri="{FF2B5EF4-FFF2-40B4-BE49-F238E27FC236}">
                <a16:creationId xmlns:a16="http://schemas.microsoft.com/office/drawing/2014/main" id="{E789BE38-0284-437F-BE3E-811EF0C3EBE9}"/>
              </a:ext>
            </a:extLst>
          </p:cNvPr>
          <p:cNvGraphicFramePr>
            <a:graphicFrameLocks noGrp="1"/>
          </p:cNvGraphicFramePr>
          <p:nvPr/>
        </p:nvGraphicFramePr>
        <p:xfrm>
          <a:off x="2794000" y="3108055"/>
          <a:ext cx="8128000" cy="1706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773460250"/>
                    </a:ext>
                  </a:extLst>
                </a:gridCol>
                <a:gridCol w="7670800">
                  <a:extLst>
                    <a:ext uri="{9D8B030D-6E8A-4147-A177-3AD203B41FA5}">
                      <a16:colId xmlns:a16="http://schemas.microsoft.com/office/drawing/2014/main" val="2920918558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0960" marR="60960" marT="30480" marB="30480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</a:t>
                      </a:r>
                      <a:r>
                        <a:rPr lang="ko-KR" altLang="en-US" sz="1600" dirty="0" err="1"/>
                        <a:t>케라스의</a:t>
                      </a:r>
                      <a:r>
                        <a:rPr lang="ko-KR" altLang="en-US" sz="1600" dirty="0"/>
                        <a:t> 함수형 </a:t>
                      </a:r>
                      <a:r>
                        <a:rPr lang="en-US" altLang="ko-KR" sz="1600" dirty="0"/>
                        <a:t>API</a:t>
                      </a:r>
                      <a:endParaRPr lang="ko-KR" altLang="en-US" sz="16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2937788299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0960" marR="60960" marT="30480" marB="30480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</a:t>
                      </a:r>
                      <a:r>
                        <a:rPr lang="ko-KR" altLang="en-US" sz="1600" dirty="0" err="1"/>
                        <a:t>케라스의</a:t>
                      </a:r>
                      <a:r>
                        <a:rPr lang="ko-KR" altLang="en-US" sz="1600" dirty="0"/>
                        <a:t> </a:t>
                      </a:r>
                      <a:r>
                        <a:rPr lang="ko-KR" altLang="en-US" sz="1600" dirty="0" err="1"/>
                        <a:t>콜백</a:t>
                      </a:r>
                      <a:r>
                        <a:rPr lang="ko-KR" altLang="en-US" sz="1600" dirty="0"/>
                        <a:t> 사용 방법</a:t>
                      </a:r>
                      <a:endParaRPr lang="en-US" altLang="ko-KR" sz="1600" dirty="0"/>
                    </a:p>
                    <a:p>
                      <a:pPr latinLnBrk="1"/>
                      <a:endParaRPr lang="en-US" altLang="ko-KR" sz="1200" dirty="0"/>
                    </a:p>
                    <a:p>
                      <a:pPr latinLnBrk="1"/>
                      <a:r>
                        <a:rPr lang="ko-KR" altLang="en-US" sz="1600" dirty="0"/>
                        <a:t>시각화 도구인 </a:t>
                      </a:r>
                      <a:r>
                        <a:rPr lang="ko-KR" altLang="en-US" sz="1600" dirty="0" err="1"/>
                        <a:t>텐서보드</a:t>
                      </a:r>
                      <a:r>
                        <a:rPr lang="ko-KR" altLang="en-US" sz="1600" dirty="0"/>
                        <a:t> 사용 방법</a:t>
                      </a:r>
                      <a:endParaRPr lang="en-US" altLang="ko-KR" sz="1600" dirty="0"/>
                    </a:p>
                    <a:p>
                      <a:pPr latinLnBrk="1"/>
                      <a:endParaRPr lang="ko-KR" altLang="en-US" sz="1200" dirty="0"/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311673178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 marL="60960" marR="60960" marT="30480" marB="30480"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 </a:t>
                      </a:r>
                      <a:r>
                        <a:rPr lang="ko-KR" altLang="en-US" sz="1600" dirty="0"/>
                        <a:t>최고 수준의 모델을 만들기 위한 모범 사례</a:t>
                      </a:r>
                      <a:endParaRPr lang="ko-KR" altLang="en-US" sz="1200" dirty="0"/>
                    </a:p>
                  </a:txBody>
                  <a:tcPr marL="60960" marR="60960" marT="30480" marB="30480"/>
                </a:tc>
                <a:extLst>
                  <a:ext uri="{0D108BD9-81ED-4DB2-BD59-A6C34878D82A}">
                    <a16:rowId xmlns:a16="http://schemas.microsoft.com/office/drawing/2014/main" val="4150617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0968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ko-KR" altLang="en-US" sz="4000" b="0" i="0" u="none" strike="noStrike" cap="none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텐서보드</a:t>
            </a:r>
            <a:r>
              <a:rPr lang="ko-KR" altLang="en-US" sz="40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소개</a:t>
            </a:r>
            <a:r>
              <a:rPr lang="en-US" altLang="ko-KR" sz="40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: </a:t>
            </a:r>
            <a:r>
              <a:rPr lang="ko-KR" altLang="en-US" sz="4000" b="0" i="0" u="none" strike="noStrike" cap="none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텐서플로의</a:t>
            </a:r>
            <a:r>
              <a:rPr lang="ko-KR" altLang="en-US" sz="40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시각화 프레임워크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1" name="Google Shape;111;p4"/>
          <p:cNvSpPr txBox="1"/>
          <p:nvPr/>
        </p:nvSpPr>
        <p:spPr>
          <a:xfrm>
            <a:off x="838198" y="1506022"/>
            <a:ext cx="1007431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텐서보드</a:t>
            </a:r>
            <a:r>
              <a:rPr lang="en-US" altLang="ko-KR" sz="2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2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반응형 </a:t>
            </a:r>
            <a:r>
              <a:rPr lang="en-US" altLang="ko-KR" sz="2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3D </a:t>
            </a:r>
            <a:r>
              <a:rPr lang="ko-KR" altLang="en-US" sz="2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단어 </a:t>
            </a:r>
            <a:r>
              <a:rPr lang="ko-KR" altLang="en-US" sz="20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임베딩의</a:t>
            </a:r>
            <a:r>
              <a:rPr lang="ko-KR" altLang="en-US" sz="2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시각화와 </a:t>
            </a:r>
            <a:r>
              <a:rPr lang="ko-KR" altLang="en-US" sz="20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텐서보드</a:t>
            </a:r>
            <a:r>
              <a:rPr lang="en-US" altLang="ko-KR" sz="2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: </a:t>
            </a:r>
            <a:r>
              <a:rPr lang="ko-KR" altLang="en-US" sz="20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텐서플로</a:t>
            </a:r>
            <a:r>
              <a:rPr lang="ko-KR" altLang="en-US" sz="2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그래프의 시각화</a:t>
            </a:r>
            <a:endParaRPr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2FFF24-0600-4D06-89B3-C9FFF5C5E9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72273" y="2489355"/>
            <a:ext cx="4266398" cy="349383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A464866-A69A-4079-989E-310E338754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12213" y="2473118"/>
            <a:ext cx="4483008" cy="350594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2015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ko-KR" altLang="en-US" sz="4000" b="0" i="0" u="none" strike="noStrike" cap="none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텐서보드</a:t>
            </a:r>
            <a:r>
              <a:rPr lang="ko-KR" altLang="en-US" sz="40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소개</a:t>
            </a:r>
            <a:r>
              <a:rPr lang="en-US" altLang="ko-KR" sz="40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: </a:t>
            </a:r>
            <a:r>
              <a:rPr lang="ko-KR" altLang="en-US" sz="4000" b="0" i="0" u="none" strike="noStrike" cap="none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텐서플로의</a:t>
            </a:r>
            <a:r>
              <a:rPr lang="ko-KR" altLang="en-US" sz="40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 시각화 프레임워크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1" name="Google Shape;111;p4"/>
          <p:cNvSpPr txBox="1"/>
          <p:nvPr/>
        </p:nvSpPr>
        <p:spPr>
          <a:xfrm>
            <a:off x="838198" y="1506022"/>
            <a:ext cx="1007431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Plot_model</a:t>
            </a:r>
            <a:r>
              <a:rPr lang="ko-KR" altLang="en-US" sz="2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함수가 만든 모델의 층 그래프와 크기 정보가 포함된 모델 </a:t>
            </a:r>
            <a:r>
              <a:rPr lang="ko-KR" altLang="en-US" sz="20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그레프</a:t>
            </a:r>
            <a:endParaRPr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364EF80-122F-448B-936C-8B94CC7C99E8}"/>
              </a:ext>
            </a:extLst>
          </p:cNvPr>
          <p:cNvGrpSpPr/>
          <p:nvPr/>
        </p:nvGrpSpPr>
        <p:grpSpPr>
          <a:xfrm>
            <a:off x="1305840" y="2154410"/>
            <a:ext cx="3833184" cy="4085615"/>
            <a:chOff x="1275695" y="2349307"/>
            <a:chExt cx="3833184" cy="408561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76D5832-1D93-4BF0-B6EC-A1B84A832AC1}"/>
                </a:ext>
              </a:extLst>
            </p:cNvPr>
            <p:cNvSpPr/>
            <p:nvPr/>
          </p:nvSpPr>
          <p:spPr>
            <a:xfrm>
              <a:off x="1894375" y="2349307"/>
              <a:ext cx="2607286" cy="38493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err="1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Embed_input</a:t>
              </a:r>
              <a:r>
                <a:rPr lang="en-US" altLang="ko-KR" sz="12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:</a:t>
              </a:r>
              <a:r>
                <a:rPr lang="ko-KR" altLang="en-US" sz="12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 </a:t>
              </a:r>
              <a:r>
                <a:rPr lang="en-US" altLang="ko-KR" sz="1200" dirty="0" err="1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InputLayer</a:t>
              </a:r>
              <a:endParaRPr lang="en-US" altLang="ko-KR" sz="12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0113D559-AA9A-44EB-BC9D-22D8DD2DBFE2}"/>
                </a:ext>
              </a:extLst>
            </p:cNvPr>
            <p:cNvSpPr/>
            <p:nvPr/>
          </p:nvSpPr>
          <p:spPr>
            <a:xfrm>
              <a:off x="2266164" y="2966087"/>
              <a:ext cx="1863708" cy="38493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Embed: Embedding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01771E0-7461-436C-A815-E31AB65C6432}"/>
                </a:ext>
              </a:extLst>
            </p:cNvPr>
            <p:cNvSpPr/>
            <p:nvPr/>
          </p:nvSpPr>
          <p:spPr>
            <a:xfrm>
              <a:off x="2266164" y="3582867"/>
              <a:ext cx="1863708" cy="38493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Conv1d_1: Conv1D</a:t>
              </a: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23F1D041-B6FB-46F6-A0B9-38F03FCFA43B}"/>
                </a:ext>
              </a:extLst>
            </p:cNvPr>
            <p:cNvSpPr/>
            <p:nvPr/>
          </p:nvSpPr>
          <p:spPr>
            <a:xfrm>
              <a:off x="1683360" y="4199647"/>
              <a:ext cx="3029316" cy="38493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Max_pooling1d_1: MaxPooling1D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684BCDB3-2A32-4F7D-92DF-19A99F35B887}"/>
                </a:ext>
              </a:extLst>
            </p:cNvPr>
            <p:cNvSpPr/>
            <p:nvPr/>
          </p:nvSpPr>
          <p:spPr>
            <a:xfrm>
              <a:off x="2266164" y="4816427"/>
              <a:ext cx="1863708" cy="38493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Conv1d_2: Conv1D</a:t>
              </a: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66C718A0-1C6B-4021-86DA-EE160EC4AC14}"/>
                </a:ext>
              </a:extLst>
            </p:cNvPr>
            <p:cNvSpPr/>
            <p:nvPr/>
          </p:nvSpPr>
          <p:spPr>
            <a:xfrm>
              <a:off x="1275695" y="5433207"/>
              <a:ext cx="3833184" cy="38493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Global_max_pooling1d_1: GlobalMaxPooling1D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60B93DA-FB2D-470B-AB1F-61520C9D9BCF}"/>
                </a:ext>
              </a:extLst>
            </p:cNvPr>
            <p:cNvSpPr/>
            <p:nvPr/>
          </p:nvSpPr>
          <p:spPr>
            <a:xfrm>
              <a:off x="1872865" y="6049987"/>
              <a:ext cx="2607286" cy="38493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Dense_1: Dense</a:t>
              </a: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C7E765A7-73CF-4609-900B-9925FFCE39E1}"/>
                </a:ext>
              </a:extLst>
            </p:cNvPr>
            <p:cNvCxnSpPr>
              <a:cxnSpLocks/>
              <a:stCxn id="6" idx="2"/>
              <a:endCxn id="7" idx="0"/>
            </p:cNvCxnSpPr>
            <p:nvPr/>
          </p:nvCxnSpPr>
          <p:spPr>
            <a:xfrm>
              <a:off x="3198018" y="2734242"/>
              <a:ext cx="0" cy="231845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EDCA5926-DCBD-4001-AEDD-5E2686F23690}"/>
                </a:ext>
              </a:extLst>
            </p:cNvPr>
            <p:cNvCxnSpPr>
              <a:cxnSpLocks/>
            </p:cNvCxnSpPr>
            <p:nvPr/>
          </p:nvCxnSpPr>
          <p:spPr>
            <a:xfrm>
              <a:off x="3198018" y="3351022"/>
              <a:ext cx="0" cy="231845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5AD053CE-CEA2-433F-AC93-912DFC6430CB}"/>
                </a:ext>
              </a:extLst>
            </p:cNvPr>
            <p:cNvCxnSpPr>
              <a:cxnSpLocks/>
            </p:cNvCxnSpPr>
            <p:nvPr/>
          </p:nvCxnSpPr>
          <p:spPr>
            <a:xfrm>
              <a:off x="3192287" y="4584582"/>
              <a:ext cx="0" cy="231845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ECDFE892-C55F-451A-924B-E7BEB944B1C6}"/>
                </a:ext>
              </a:extLst>
            </p:cNvPr>
            <p:cNvCxnSpPr>
              <a:cxnSpLocks/>
            </p:cNvCxnSpPr>
            <p:nvPr/>
          </p:nvCxnSpPr>
          <p:spPr>
            <a:xfrm>
              <a:off x="3176508" y="5201362"/>
              <a:ext cx="0" cy="231845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6A59AFAB-1E23-4BC3-AC71-AA6A10187ECF}"/>
                </a:ext>
              </a:extLst>
            </p:cNvPr>
            <p:cNvCxnSpPr>
              <a:cxnSpLocks/>
            </p:cNvCxnSpPr>
            <p:nvPr/>
          </p:nvCxnSpPr>
          <p:spPr>
            <a:xfrm>
              <a:off x="3176508" y="5818142"/>
              <a:ext cx="0" cy="231845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7EB1E55B-03DA-4410-B376-D420D790E768}"/>
                </a:ext>
              </a:extLst>
            </p:cNvPr>
            <p:cNvCxnSpPr>
              <a:cxnSpLocks/>
            </p:cNvCxnSpPr>
            <p:nvPr/>
          </p:nvCxnSpPr>
          <p:spPr>
            <a:xfrm>
              <a:off x="3192287" y="3967802"/>
              <a:ext cx="0" cy="231845"/>
            </a:xfrm>
            <a:prstGeom prst="straightConnector1">
              <a:avLst/>
            </a:prstGeom>
            <a:ln w="28575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72327A11-832C-4641-BD81-DF3AAA788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7986" y="2042638"/>
            <a:ext cx="3639494" cy="430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9544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2947620" y="4435366"/>
            <a:ext cx="6295238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600" b="0" i="0" u="none" strike="noStrike" cap="none" dirty="0">
                <a:solidFill>
                  <a:srgbClr val="000000"/>
                </a:solidFill>
                <a:latin typeface="Noto Sans Mono CJK KR Regular" panose="020B0500000000000000" pitchFamily="34" charset="-127"/>
                <a:ea typeface="Noto Sans Mono CJK KR Regular" panose="020B0500000000000000" pitchFamily="34" charset="-127"/>
                <a:sym typeface="Arial"/>
              </a:rPr>
              <a:t>모델 성능을 최대로 끌어올리기</a:t>
            </a:r>
            <a:endParaRPr sz="1200" b="0" i="0" u="none" strike="noStrike" cap="none" dirty="0">
              <a:solidFill>
                <a:schemeClr val="dk1"/>
              </a:solidFill>
              <a:latin typeface="Noto Sans Mono CJK KR Regular" panose="020B0500000000000000" pitchFamily="34" charset="-127"/>
              <a:ea typeface="Noto Sans Mono CJK KR Regular" panose="020B0500000000000000" pitchFamily="34" charset="-127"/>
              <a:cs typeface="Malgun Gothic"/>
              <a:sym typeface="Malgun Gothic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1261956" y="1555230"/>
            <a:ext cx="9942857" cy="3313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934" dirty="0"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7.3</a:t>
            </a:r>
            <a:endParaRPr sz="1200" b="0" i="0" u="none" strike="noStrike" cap="none" dirty="0">
              <a:solidFill>
                <a:schemeClr val="dk1"/>
              </a:solidFill>
              <a:latin typeface="Noto Sans CJK KR Regular" panose="020B0500000000000000" pitchFamily="34" charset="-127"/>
              <a:ea typeface="Noto Sans CJK KR Regular" panose="020B0500000000000000" pitchFamily="34" charset="-127"/>
              <a:cs typeface="Malgun Gothic"/>
              <a:sym typeface="Malgun Gothic"/>
            </a:endParaRPr>
          </a:p>
        </p:txBody>
      </p:sp>
      <p:grpSp>
        <p:nvGrpSpPr>
          <p:cNvPr id="86" name="Google Shape;86;p1"/>
          <p:cNvGrpSpPr/>
          <p:nvPr/>
        </p:nvGrpSpPr>
        <p:grpSpPr>
          <a:xfrm>
            <a:off x="3889699" y="2517394"/>
            <a:ext cx="2748172" cy="913199"/>
            <a:chOff x="5834549" y="3776092"/>
            <a:chExt cx="4122258" cy="1369799"/>
          </a:xfrm>
        </p:grpSpPr>
        <p:pic>
          <p:nvPicPr>
            <p:cNvPr id="87" name="Google Shape;87;p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441280" y="4066363"/>
              <a:ext cx="2908796" cy="6114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Google Shape;88;p1"/>
            <p:cNvSpPr txBox="1"/>
            <p:nvPr/>
          </p:nvSpPr>
          <p:spPr>
            <a:xfrm>
              <a:off x="5834549" y="3776092"/>
              <a:ext cx="4122258" cy="13697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6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CHAPTER</a:t>
              </a:r>
              <a:endPara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8262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ko-KR" altLang="en-US" sz="40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고급 구조 패턴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1" name="Google Shape;111;p4"/>
          <p:cNvSpPr txBox="1"/>
          <p:nvPr/>
        </p:nvSpPr>
        <p:spPr>
          <a:xfrm>
            <a:off x="838198" y="1506022"/>
            <a:ext cx="1007431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배치 정규화</a:t>
            </a:r>
            <a:endParaRPr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Google Shape;111;p4">
            <a:extLst>
              <a:ext uri="{FF2B5EF4-FFF2-40B4-BE49-F238E27FC236}">
                <a16:creationId xmlns:a16="http://schemas.microsoft.com/office/drawing/2014/main" id="{3588B318-FA62-4E37-8A29-80316C2C428A}"/>
              </a:ext>
            </a:extLst>
          </p:cNvPr>
          <p:cNvSpPr txBox="1"/>
          <p:nvPr/>
        </p:nvSpPr>
        <p:spPr>
          <a:xfrm>
            <a:off x="838197" y="2247428"/>
            <a:ext cx="782348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머신 러닝 모델에 주입되는 샘플들을 균일하게 만드는 광범위한 방법</a:t>
            </a:r>
            <a:endParaRPr lang="en-US" altLang="ko-KR" sz="18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FE0EE6-FC33-454E-81CE-EC7806E736B9}"/>
              </a:ext>
            </a:extLst>
          </p:cNvPr>
          <p:cNvSpPr txBox="1"/>
          <p:nvPr/>
        </p:nvSpPr>
        <p:spPr>
          <a:xfrm>
            <a:off x="1653262" y="3244334"/>
            <a:ext cx="88854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Normalized_data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= (data – </a:t>
            </a:r>
            <a:r>
              <a:rPr lang="en-US" altLang="ko-KR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np.mean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(data, axis = …)) / </a:t>
            </a:r>
            <a:r>
              <a:rPr lang="en-US" altLang="ko-KR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np.std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(data, axis = …)</a:t>
            </a:r>
            <a:endParaRPr lang="ko-KR" altLang="en-US" sz="18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4F2D624-3AF8-4217-B396-34E064128710}"/>
              </a:ext>
            </a:extLst>
          </p:cNvPr>
          <p:cNvCxnSpPr>
            <a:cxnSpLocks/>
          </p:cNvCxnSpPr>
          <p:nvPr/>
        </p:nvCxnSpPr>
        <p:spPr>
          <a:xfrm>
            <a:off x="6119864" y="4019225"/>
            <a:ext cx="0" cy="974806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oogle Shape;111;p4">
            <a:extLst>
              <a:ext uri="{FF2B5EF4-FFF2-40B4-BE49-F238E27FC236}">
                <a16:creationId xmlns:a16="http://schemas.microsoft.com/office/drawing/2014/main" id="{A0B239C2-385E-4720-9618-A6759932BC12}"/>
              </a:ext>
            </a:extLst>
          </p:cNvPr>
          <p:cNvSpPr txBox="1"/>
          <p:nvPr/>
        </p:nvSpPr>
        <p:spPr>
          <a:xfrm>
            <a:off x="1313821" y="5156793"/>
            <a:ext cx="959868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데이터에서</a:t>
            </a:r>
            <a:r>
              <a:rPr lang="en-US" altLang="ko-KR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평균을 빼서 원점에 맞추고 표준 편차로 나누어 분산을 </a:t>
            </a:r>
            <a:r>
              <a:rPr lang="en-US" altLang="ko-KR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로 설정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001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ko-KR" altLang="en-US" sz="40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고급 구조 패턴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1" name="Google Shape;111;p4"/>
          <p:cNvSpPr txBox="1"/>
          <p:nvPr/>
        </p:nvSpPr>
        <p:spPr>
          <a:xfrm>
            <a:off x="838198" y="1506022"/>
            <a:ext cx="1007431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깊이별</a:t>
            </a:r>
            <a:r>
              <a:rPr lang="ko-KR" altLang="en-US" sz="2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분리 </a:t>
            </a:r>
            <a:r>
              <a:rPr lang="ko-KR" altLang="en-US" sz="20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합성곱</a:t>
            </a:r>
            <a:endParaRPr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7C54F7-8CC8-47C9-9861-C7E158E2AA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38198" y="2524244"/>
            <a:ext cx="4091518" cy="354496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Google Shape;111;p4">
            <a:extLst>
              <a:ext uri="{FF2B5EF4-FFF2-40B4-BE49-F238E27FC236}">
                <a16:creationId xmlns:a16="http://schemas.microsoft.com/office/drawing/2014/main" id="{DB4F878F-7389-421F-93BC-F8905E9939C5}"/>
              </a:ext>
            </a:extLst>
          </p:cNvPr>
          <p:cNvSpPr txBox="1"/>
          <p:nvPr/>
        </p:nvSpPr>
        <p:spPr>
          <a:xfrm>
            <a:off x="5761891" y="2862342"/>
            <a:ext cx="582386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입력 채널별로 따로따로 공간 방향의 </a:t>
            </a:r>
            <a:r>
              <a:rPr lang="ko-KR" altLang="en-US" sz="18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합성곱을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수행</a:t>
            </a:r>
            <a:endParaRPr lang="en-US" altLang="ko-KR" sz="18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Google Shape;111;p4">
            <a:extLst>
              <a:ext uri="{FF2B5EF4-FFF2-40B4-BE49-F238E27FC236}">
                <a16:creationId xmlns:a16="http://schemas.microsoft.com/office/drawing/2014/main" id="{CB6B08CF-E333-4569-9015-7C488AB97806}"/>
              </a:ext>
            </a:extLst>
          </p:cNvPr>
          <p:cNvSpPr txBox="1"/>
          <p:nvPr/>
        </p:nvSpPr>
        <p:spPr>
          <a:xfrm>
            <a:off x="5761891" y="3626368"/>
            <a:ext cx="582386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파라미터와 연산의 수를 크게 줄임</a:t>
            </a:r>
            <a:endParaRPr lang="en-US" altLang="ko-KR" sz="18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Google Shape;111;p4">
            <a:extLst>
              <a:ext uri="{FF2B5EF4-FFF2-40B4-BE49-F238E27FC236}">
                <a16:creationId xmlns:a16="http://schemas.microsoft.com/office/drawing/2014/main" id="{A82D954F-C4EA-4029-8A78-7743EE26B74B}"/>
              </a:ext>
            </a:extLst>
          </p:cNvPr>
          <p:cNvSpPr txBox="1"/>
          <p:nvPr/>
        </p:nvSpPr>
        <p:spPr>
          <a:xfrm>
            <a:off x="5761891" y="4390394"/>
            <a:ext cx="582386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합성곱을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통해 효율적으로 표현을 학습함</a:t>
            </a:r>
            <a:endParaRPr lang="en-US" altLang="ko-KR" sz="18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Google Shape;111;p4">
            <a:extLst>
              <a:ext uri="{FF2B5EF4-FFF2-40B4-BE49-F238E27FC236}">
                <a16:creationId xmlns:a16="http://schemas.microsoft.com/office/drawing/2014/main" id="{4F658BC2-7D73-4685-842D-EA80F83C8572}"/>
              </a:ext>
            </a:extLst>
          </p:cNvPr>
          <p:cNvSpPr txBox="1"/>
          <p:nvPr/>
        </p:nvSpPr>
        <p:spPr>
          <a:xfrm>
            <a:off x="5761891" y="5154420"/>
            <a:ext cx="582386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적은 데이터로도 더 높은 모델을 만들 수 있음</a:t>
            </a:r>
            <a:endParaRPr lang="en-US" altLang="ko-KR" sz="18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65954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ko-KR" altLang="en-US" sz="4000" b="0" i="0" u="none" strike="noStrike" cap="none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하이퍼</a:t>
            </a:r>
            <a:r>
              <a:rPr lang="ko-KR" altLang="en-US" sz="40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파라미터</a:t>
            </a:r>
            <a:r>
              <a:rPr lang="ko-KR" altLang="en-US" sz="4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최적화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1" name="Google Shape;111;p4"/>
          <p:cNvSpPr txBox="1"/>
          <p:nvPr/>
        </p:nvSpPr>
        <p:spPr>
          <a:xfrm>
            <a:off x="838198" y="1506022"/>
            <a:ext cx="1007431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딥러닝 모델을 만들 때 무작위로 보이는 결정을 많이 해야 함</a:t>
            </a:r>
            <a:endParaRPr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Google Shape;111;p4">
            <a:extLst>
              <a:ext uri="{FF2B5EF4-FFF2-40B4-BE49-F238E27FC236}">
                <a16:creationId xmlns:a16="http://schemas.microsoft.com/office/drawing/2014/main" id="{DD0D00C1-0022-4F2F-9F1E-D043C634E950}"/>
              </a:ext>
            </a:extLst>
          </p:cNvPr>
          <p:cNvSpPr txBox="1"/>
          <p:nvPr/>
        </p:nvSpPr>
        <p:spPr>
          <a:xfrm>
            <a:off x="838197" y="2247428"/>
            <a:ext cx="782348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얼마나 많은 층을 쌓아야 하는가</a:t>
            </a:r>
            <a:r>
              <a:rPr lang="en-US" altLang="ko-KR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?</a:t>
            </a:r>
          </a:p>
        </p:txBody>
      </p:sp>
      <p:sp>
        <p:nvSpPr>
          <p:cNvPr id="10" name="Google Shape;111;p4">
            <a:extLst>
              <a:ext uri="{FF2B5EF4-FFF2-40B4-BE49-F238E27FC236}">
                <a16:creationId xmlns:a16="http://schemas.microsoft.com/office/drawing/2014/main" id="{B4DAD76F-C394-41D4-AFD9-82E2BD310EED}"/>
              </a:ext>
            </a:extLst>
          </p:cNvPr>
          <p:cNvSpPr txBox="1"/>
          <p:nvPr/>
        </p:nvSpPr>
        <p:spPr>
          <a:xfrm>
            <a:off x="838198" y="2894387"/>
            <a:ext cx="489941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얼마나 많은 유닛이나 필터를 두어야 하는가</a:t>
            </a:r>
            <a:r>
              <a:rPr lang="en-US" altLang="ko-KR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?</a:t>
            </a:r>
          </a:p>
        </p:txBody>
      </p:sp>
      <p:sp>
        <p:nvSpPr>
          <p:cNvPr id="11" name="Google Shape;111;p4">
            <a:extLst>
              <a:ext uri="{FF2B5EF4-FFF2-40B4-BE49-F238E27FC236}">
                <a16:creationId xmlns:a16="http://schemas.microsoft.com/office/drawing/2014/main" id="{BC12800A-97F4-4A23-9A72-C29C4BAEBF7F}"/>
              </a:ext>
            </a:extLst>
          </p:cNvPr>
          <p:cNvSpPr txBox="1"/>
          <p:nvPr/>
        </p:nvSpPr>
        <p:spPr>
          <a:xfrm>
            <a:off x="838197" y="3541346"/>
            <a:ext cx="782348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어떤 활성화 함수를 사용해야 하는가</a:t>
            </a:r>
            <a:r>
              <a:rPr lang="en-US" altLang="ko-KR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?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B59BA2F-9200-46B2-9092-F1F79BDA92A4}"/>
              </a:ext>
            </a:extLst>
          </p:cNvPr>
          <p:cNvCxnSpPr>
            <a:cxnSpLocks/>
          </p:cNvCxnSpPr>
          <p:nvPr/>
        </p:nvCxnSpPr>
        <p:spPr>
          <a:xfrm>
            <a:off x="5875353" y="3079032"/>
            <a:ext cx="1416402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8462B8D-54F6-4325-B016-464219C7C1FA}"/>
              </a:ext>
            </a:extLst>
          </p:cNvPr>
          <p:cNvSpPr txBox="1"/>
          <p:nvPr/>
        </p:nvSpPr>
        <p:spPr>
          <a:xfrm>
            <a:off x="7675574" y="2618016"/>
            <a:ext cx="3970465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경험이 많은 엔지니어와 연구자는 </a:t>
            </a:r>
            <a:r>
              <a:rPr lang="ko-KR" altLang="en-US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하이퍼파라미터에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따라 작동하는 것과 작동하지 않는 것에 대한 </a:t>
            </a:r>
            <a:r>
              <a:rPr lang="ko-KR" altLang="en-US" sz="18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직관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을 가짐</a:t>
            </a:r>
          </a:p>
        </p:txBody>
      </p:sp>
      <p:sp>
        <p:nvSpPr>
          <p:cNvPr id="14" name="Google Shape;226;p13">
            <a:extLst>
              <a:ext uri="{FF2B5EF4-FFF2-40B4-BE49-F238E27FC236}">
                <a16:creationId xmlns:a16="http://schemas.microsoft.com/office/drawing/2014/main" id="{016E0AA8-A958-410B-A53A-A574339D8BAE}"/>
              </a:ext>
            </a:extLst>
          </p:cNvPr>
          <p:cNvSpPr/>
          <p:nvPr/>
        </p:nvSpPr>
        <p:spPr>
          <a:xfrm>
            <a:off x="1811561" y="4660387"/>
            <a:ext cx="3011648" cy="120231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옵션을 수정하고 모델을 반복적으로 다시 훈련</a:t>
            </a:r>
            <a:endParaRPr sz="18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017462F3-8C02-4D1C-BDBB-3DF6EDBA7E1E}"/>
              </a:ext>
            </a:extLst>
          </p:cNvPr>
          <p:cNvCxnSpPr>
            <a:cxnSpLocks/>
          </p:cNvCxnSpPr>
          <p:nvPr/>
        </p:nvCxnSpPr>
        <p:spPr>
          <a:xfrm>
            <a:off x="5383612" y="5215691"/>
            <a:ext cx="1424776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226;p13">
            <a:extLst>
              <a:ext uri="{FF2B5EF4-FFF2-40B4-BE49-F238E27FC236}">
                <a16:creationId xmlns:a16="http://schemas.microsoft.com/office/drawing/2014/main" id="{7C208CD5-B282-4757-A800-9599ADE4664E}"/>
              </a:ext>
            </a:extLst>
          </p:cNvPr>
          <p:cNvSpPr/>
          <p:nvPr/>
        </p:nvSpPr>
        <p:spPr>
          <a:xfrm>
            <a:off x="7368791" y="4660387"/>
            <a:ext cx="3011648" cy="120231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800" dirty="0" err="1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하이퍼파라미터를</a:t>
            </a:r>
            <a:r>
              <a:rPr lang="ko-KR" altLang="en-US" sz="1800" dirty="0">
                <a:solidFill>
                  <a:schemeClr val="lt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수정</a:t>
            </a:r>
            <a:endParaRPr sz="1800" dirty="0">
              <a:solidFill>
                <a:schemeClr val="lt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1903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ko-KR" altLang="en-US" sz="4000" b="0" i="0" u="none" strike="noStrike" cap="none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하이퍼</a:t>
            </a:r>
            <a:r>
              <a:rPr lang="ko-KR" altLang="en-US" sz="40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파라미터</a:t>
            </a:r>
            <a:r>
              <a:rPr lang="ko-KR" altLang="en-US" sz="4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최적화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1" name="Google Shape;111;p4"/>
          <p:cNvSpPr txBox="1"/>
          <p:nvPr/>
        </p:nvSpPr>
        <p:spPr>
          <a:xfrm>
            <a:off x="838198" y="1506022"/>
            <a:ext cx="1007431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하이퍼파라미터</a:t>
            </a:r>
            <a:r>
              <a:rPr lang="ko-KR" altLang="en-US" sz="2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최적화 과정</a:t>
            </a:r>
            <a:endParaRPr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Google Shape;111;p4">
            <a:extLst>
              <a:ext uri="{FF2B5EF4-FFF2-40B4-BE49-F238E27FC236}">
                <a16:creationId xmlns:a16="http://schemas.microsoft.com/office/drawing/2014/main" id="{DD0D00C1-0022-4F2F-9F1E-D043C634E950}"/>
              </a:ext>
            </a:extLst>
          </p:cNvPr>
          <p:cNvSpPr txBox="1"/>
          <p:nvPr/>
        </p:nvSpPr>
        <p:spPr>
          <a:xfrm>
            <a:off x="838197" y="2247428"/>
            <a:ext cx="782348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1. 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일련의 </a:t>
            </a:r>
            <a:r>
              <a:rPr lang="ko-KR" altLang="en-US" sz="18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하이퍼파라미터를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자동으로</a:t>
            </a:r>
            <a:r>
              <a:rPr lang="en-US" altLang="ko-KR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 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선택</a:t>
            </a:r>
            <a:endParaRPr lang="en-US" altLang="ko-KR" sz="18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Google Shape;111;p4">
            <a:extLst>
              <a:ext uri="{FF2B5EF4-FFF2-40B4-BE49-F238E27FC236}">
                <a16:creationId xmlns:a16="http://schemas.microsoft.com/office/drawing/2014/main" id="{B4DAD76F-C394-41D4-AFD9-82E2BD310EED}"/>
              </a:ext>
            </a:extLst>
          </p:cNvPr>
          <p:cNvSpPr txBox="1"/>
          <p:nvPr/>
        </p:nvSpPr>
        <p:spPr>
          <a:xfrm>
            <a:off x="838198" y="2894387"/>
            <a:ext cx="489941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2. 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선택된 </a:t>
            </a:r>
            <a:r>
              <a:rPr lang="ko-KR" altLang="en-US" sz="18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하이퍼파라미터로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모델을 만듦</a:t>
            </a:r>
            <a:endParaRPr lang="en-US" altLang="ko-KR" sz="18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Google Shape;111;p4">
            <a:extLst>
              <a:ext uri="{FF2B5EF4-FFF2-40B4-BE49-F238E27FC236}">
                <a16:creationId xmlns:a16="http://schemas.microsoft.com/office/drawing/2014/main" id="{BC12800A-97F4-4A23-9A72-C29C4BAEBF7F}"/>
              </a:ext>
            </a:extLst>
          </p:cNvPr>
          <p:cNvSpPr txBox="1"/>
          <p:nvPr/>
        </p:nvSpPr>
        <p:spPr>
          <a:xfrm>
            <a:off x="838197" y="3541346"/>
            <a:ext cx="782348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3. 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훈련 데이터에 학습하고 검증 데이터에서 최종 성능을 측정</a:t>
            </a:r>
            <a:endParaRPr lang="en-US" altLang="ko-KR" sz="18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7" name="Google Shape;111;p4">
            <a:extLst>
              <a:ext uri="{FF2B5EF4-FFF2-40B4-BE49-F238E27FC236}">
                <a16:creationId xmlns:a16="http://schemas.microsoft.com/office/drawing/2014/main" id="{7042C2AB-0805-4BAD-8727-58F3BCE8A638}"/>
              </a:ext>
            </a:extLst>
          </p:cNvPr>
          <p:cNvSpPr txBox="1"/>
          <p:nvPr/>
        </p:nvSpPr>
        <p:spPr>
          <a:xfrm>
            <a:off x="838197" y="4188305"/>
            <a:ext cx="782348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4. 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다음으로 시도할 </a:t>
            </a:r>
            <a:r>
              <a:rPr lang="ko-KR" altLang="en-US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하이퍼파라미터를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(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자동으로</a:t>
            </a: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) 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선택</a:t>
            </a:r>
            <a:endParaRPr lang="en-US" altLang="ko-KR" sz="18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8" name="Google Shape;111;p4">
            <a:extLst>
              <a:ext uri="{FF2B5EF4-FFF2-40B4-BE49-F238E27FC236}">
                <a16:creationId xmlns:a16="http://schemas.microsoft.com/office/drawing/2014/main" id="{3F5A9538-B544-41E3-8555-D4293B1F4D40}"/>
              </a:ext>
            </a:extLst>
          </p:cNvPr>
          <p:cNvSpPr txBox="1"/>
          <p:nvPr/>
        </p:nvSpPr>
        <p:spPr>
          <a:xfrm>
            <a:off x="838198" y="4835264"/>
            <a:ext cx="489941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5. 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이러한 과정을 반복</a:t>
            </a:r>
            <a:endParaRPr lang="en-US" altLang="ko-KR" sz="18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9" name="Google Shape;111;p4">
            <a:extLst>
              <a:ext uri="{FF2B5EF4-FFF2-40B4-BE49-F238E27FC236}">
                <a16:creationId xmlns:a16="http://schemas.microsoft.com/office/drawing/2014/main" id="{80113FD4-8629-47E1-A71E-AECFA289EAB2}"/>
              </a:ext>
            </a:extLst>
          </p:cNvPr>
          <p:cNvSpPr txBox="1"/>
          <p:nvPr/>
        </p:nvSpPr>
        <p:spPr>
          <a:xfrm>
            <a:off x="838197" y="5482223"/>
            <a:ext cx="782348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6. 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마지막으로 테스트 데이터에서 성능을 측정</a:t>
            </a:r>
            <a:endParaRPr lang="en-US" altLang="ko-KR" sz="18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94831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ko-KR" altLang="en-US" sz="40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모델 앙상블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1" name="Google Shape;111;p4"/>
          <p:cNvSpPr txBox="1"/>
          <p:nvPr/>
        </p:nvSpPr>
        <p:spPr>
          <a:xfrm>
            <a:off x="838198" y="1506022"/>
            <a:ext cx="1007431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여러 개 다른 모델의 예측을 합쳐서 더 좋은 예측을 만드는 기법</a:t>
            </a:r>
            <a:endParaRPr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160E22-5B4E-486B-BF66-7A0B95474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4016113"/>
            <a:ext cx="5744377" cy="12574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4FC519-4F91-4AAE-9A37-9779E591A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2332364"/>
            <a:ext cx="5753903" cy="1257475"/>
          </a:xfrm>
          <a:prstGeom prst="rect">
            <a:avLst/>
          </a:prstGeom>
        </p:spPr>
      </p:pic>
      <p:sp>
        <p:nvSpPr>
          <p:cNvPr id="10" name="Google Shape;111;p4">
            <a:extLst>
              <a:ext uri="{FF2B5EF4-FFF2-40B4-BE49-F238E27FC236}">
                <a16:creationId xmlns:a16="http://schemas.microsoft.com/office/drawing/2014/main" id="{4CBF1C89-59E6-41A7-A13E-2803E8DE42EF}"/>
              </a:ext>
            </a:extLst>
          </p:cNvPr>
          <p:cNvSpPr txBox="1"/>
          <p:nvPr/>
        </p:nvSpPr>
        <p:spPr>
          <a:xfrm>
            <a:off x="6706435" y="2586051"/>
            <a:ext cx="5210909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여러 개의 다른 모델을 사용해 초기 예측을 계산</a:t>
            </a:r>
            <a:endParaRPr lang="en-US" altLang="ko-KR" sz="18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Google Shape;111;p4">
            <a:extLst>
              <a:ext uri="{FF2B5EF4-FFF2-40B4-BE49-F238E27FC236}">
                <a16:creationId xmlns:a16="http://schemas.microsoft.com/office/drawing/2014/main" id="{9A04DD03-5525-4698-8841-F8FCB697A6D0}"/>
              </a:ext>
            </a:extLst>
          </p:cNvPr>
          <p:cNvSpPr txBox="1"/>
          <p:nvPr/>
        </p:nvSpPr>
        <p:spPr>
          <a:xfrm>
            <a:off x="6706434" y="3220548"/>
            <a:ext cx="533149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새로운 예측은 어떤 초기 예측보다 더 정확해야 함</a:t>
            </a:r>
            <a:endParaRPr lang="en-US" altLang="ko-KR" sz="18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2" name="Google Shape;111;p4">
            <a:extLst>
              <a:ext uri="{FF2B5EF4-FFF2-40B4-BE49-F238E27FC236}">
                <a16:creationId xmlns:a16="http://schemas.microsoft.com/office/drawing/2014/main" id="{04EA24C1-DBF2-43C1-85C1-0ED528F37F7C}"/>
              </a:ext>
            </a:extLst>
          </p:cNvPr>
          <p:cNvSpPr txBox="1"/>
          <p:nvPr/>
        </p:nvSpPr>
        <p:spPr>
          <a:xfrm>
            <a:off x="6706434" y="3850705"/>
            <a:ext cx="533149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각 모델들의 가중치는 경험적으로 학습</a:t>
            </a:r>
            <a:endParaRPr lang="en-US" altLang="ko-KR" sz="18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3" name="Google Shape;111;p4">
            <a:extLst>
              <a:ext uri="{FF2B5EF4-FFF2-40B4-BE49-F238E27FC236}">
                <a16:creationId xmlns:a16="http://schemas.microsoft.com/office/drawing/2014/main" id="{EFE0CEB6-D075-496B-A678-9E043CACA210}"/>
              </a:ext>
            </a:extLst>
          </p:cNvPr>
          <p:cNvSpPr txBox="1"/>
          <p:nvPr/>
        </p:nvSpPr>
        <p:spPr>
          <a:xfrm>
            <a:off x="6706434" y="4480862"/>
            <a:ext cx="5331491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앙상블의 </a:t>
            </a:r>
            <a:r>
              <a:rPr lang="ko-KR" altLang="en-US" sz="1800" dirty="0">
                <a:highlight>
                  <a:srgbClr val="FFFF00"/>
                </a:highlight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후보 모델이 다양한 것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 중요</a:t>
            </a:r>
            <a:endParaRPr lang="en-US" altLang="ko-KR" sz="18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60554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ko-KR" altLang="en-US" sz="40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정리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5" name="Google Shape;111;p4">
            <a:extLst>
              <a:ext uri="{FF2B5EF4-FFF2-40B4-BE49-F238E27FC236}">
                <a16:creationId xmlns:a16="http://schemas.microsoft.com/office/drawing/2014/main" id="{317DBAAA-CCAC-438F-BEE6-E3B7DD239C59}"/>
              </a:ext>
            </a:extLst>
          </p:cNvPr>
          <p:cNvSpPr txBox="1"/>
          <p:nvPr/>
        </p:nvSpPr>
        <p:spPr>
          <a:xfrm>
            <a:off x="838198" y="1506022"/>
            <a:ext cx="1007431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고성능 심층 </a:t>
            </a:r>
            <a:r>
              <a:rPr lang="ko-KR" altLang="en-US" sz="20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컨브넷을</a:t>
            </a:r>
            <a:r>
              <a:rPr lang="ko-KR" altLang="en-US" sz="2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만들기 위해</a:t>
            </a:r>
            <a:endParaRPr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Google Shape;111;p4">
            <a:extLst>
              <a:ext uri="{FF2B5EF4-FFF2-40B4-BE49-F238E27FC236}">
                <a16:creationId xmlns:a16="http://schemas.microsoft.com/office/drawing/2014/main" id="{3895E1D7-7FB7-4A69-BC9A-0A926907C8DC}"/>
              </a:ext>
            </a:extLst>
          </p:cNvPr>
          <p:cNvSpPr txBox="1"/>
          <p:nvPr/>
        </p:nvSpPr>
        <p:spPr>
          <a:xfrm>
            <a:off x="838198" y="2247428"/>
            <a:ext cx="515714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잔차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연결</a:t>
            </a:r>
            <a:endParaRPr lang="en-US" altLang="ko-KR" sz="18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Google Shape;111;p4">
            <a:extLst>
              <a:ext uri="{FF2B5EF4-FFF2-40B4-BE49-F238E27FC236}">
                <a16:creationId xmlns:a16="http://schemas.microsoft.com/office/drawing/2014/main" id="{054E8C36-E51C-4089-8947-D3D8052B656E}"/>
              </a:ext>
            </a:extLst>
          </p:cNvPr>
          <p:cNvSpPr txBox="1"/>
          <p:nvPr/>
        </p:nvSpPr>
        <p:spPr>
          <a:xfrm>
            <a:off x="838198" y="2958056"/>
            <a:ext cx="515714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배치 정규화</a:t>
            </a:r>
            <a:endParaRPr lang="en-US" altLang="ko-KR" sz="18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Google Shape;111;p4">
            <a:extLst>
              <a:ext uri="{FF2B5EF4-FFF2-40B4-BE49-F238E27FC236}">
                <a16:creationId xmlns:a16="http://schemas.microsoft.com/office/drawing/2014/main" id="{64999036-CB2E-4E40-86BA-18D3FFB15F6F}"/>
              </a:ext>
            </a:extLst>
          </p:cNvPr>
          <p:cNvSpPr txBox="1"/>
          <p:nvPr/>
        </p:nvSpPr>
        <p:spPr>
          <a:xfrm>
            <a:off x="838198" y="3668684"/>
            <a:ext cx="515714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깊이별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분리 </a:t>
            </a:r>
            <a:r>
              <a:rPr lang="ko-KR" altLang="en-US" sz="18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합성곱</a:t>
            </a:r>
            <a:endParaRPr lang="en-US" altLang="ko-KR" sz="18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Google Shape;111;p4">
            <a:extLst>
              <a:ext uri="{FF2B5EF4-FFF2-40B4-BE49-F238E27FC236}">
                <a16:creationId xmlns:a16="http://schemas.microsoft.com/office/drawing/2014/main" id="{8A72BF91-B492-42E3-B536-33E81ABB914D}"/>
              </a:ext>
            </a:extLst>
          </p:cNvPr>
          <p:cNvSpPr txBox="1"/>
          <p:nvPr/>
        </p:nvSpPr>
        <p:spPr>
          <a:xfrm>
            <a:off x="838198" y="4379312"/>
            <a:ext cx="515714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하이퍼파라미터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최적화</a:t>
            </a:r>
            <a:endParaRPr lang="en-US" altLang="ko-KR" sz="18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Google Shape;111;p4">
            <a:extLst>
              <a:ext uri="{FF2B5EF4-FFF2-40B4-BE49-F238E27FC236}">
                <a16:creationId xmlns:a16="http://schemas.microsoft.com/office/drawing/2014/main" id="{2F05D040-42E0-4111-BDB4-52A0EA9D1192}"/>
              </a:ext>
            </a:extLst>
          </p:cNvPr>
          <p:cNvSpPr txBox="1"/>
          <p:nvPr/>
        </p:nvSpPr>
        <p:spPr>
          <a:xfrm>
            <a:off x="838198" y="5089940"/>
            <a:ext cx="515714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모델 앙상블</a:t>
            </a:r>
            <a:endParaRPr lang="en-US" altLang="ko-KR" sz="18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24701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"/>
          <p:cNvSpPr txBox="1"/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ko-KR" altLang="en-US" sz="4000" b="0" i="0" u="none" strike="noStrike" cap="none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  <a:sym typeface="Arial"/>
              </a:rPr>
              <a:t>요약</a:t>
            </a:r>
            <a:endParaRPr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6" name="Google Shape;111;p4">
            <a:extLst>
              <a:ext uri="{FF2B5EF4-FFF2-40B4-BE49-F238E27FC236}">
                <a16:creationId xmlns:a16="http://schemas.microsoft.com/office/drawing/2014/main" id="{3895E1D7-7FB7-4A69-BC9A-0A926907C8DC}"/>
              </a:ext>
            </a:extLst>
          </p:cNvPr>
          <p:cNvSpPr txBox="1"/>
          <p:nvPr/>
        </p:nvSpPr>
        <p:spPr>
          <a:xfrm>
            <a:off x="838198" y="2247428"/>
            <a:ext cx="1111934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임의의 층 그래프를 구성하는 모델을 만드는 방법</a:t>
            </a:r>
            <a:r>
              <a:rPr lang="en-US" altLang="ko-KR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층을 재사용 하는 방법</a:t>
            </a:r>
            <a:r>
              <a:rPr lang="en-US" altLang="ko-KR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함수 방식으로 모델 사용하는 방법</a:t>
            </a:r>
            <a:endParaRPr lang="en-US" altLang="ko-KR" sz="18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7" name="Google Shape;111;p4">
            <a:extLst>
              <a:ext uri="{FF2B5EF4-FFF2-40B4-BE49-F238E27FC236}">
                <a16:creationId xmlns:a16="http://schemas.microsoft.com/office/drawing/2014/main" id="{054E8C36-E51C-4089-8947-D3D8052B656E}"/>
              </a:ext>
            </a:extLst>
          </p:cNvPr>
          <p:cNvSpPr txBox="1"/>
          <p:nvPr/>
        </p:nvSpPr>
        <p:spPr>
          <a:xfrm>
            <a:off x="838198" y="2958056"/>
            <a:ext cx="1075760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케라스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</a:t>
            </a:r>
            <a:r>
              <a:rPr lang="ko-KR" altLang="en-US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콜백을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사용해 훈련하는 </a:t>
            </a:r>
            <a:r>
              <a:rPr lang="ko-KR" altLang="en-US" sz="1800" dirty="0" err="1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모동안</a:t>
            </a:r>
            <a:r>
              <a:rPr lang="ko-KR" altLang="en-US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모델을 모니터링하며 모델 상태를 바탕으로 작업 수행</a:t>
            </a:r>
            <a:endParaRPr lang="en-US" altLang="ko-KR" sz="18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8" name="Google Shape;111;p4">
            <a:extLst>
              <a:ext uri="{FF2B5EF4-FFF2-40B4-BE49-F238E27FC236}">
                <a16:creationId xmlns:a16="http://schemas.microsoft.com/office/drawing/2014/main" id="{64999036-CB2E-4E40-86BA-18D3FFB15F6F}"/>
              </a:ext>
            </a:extLst>
          </p:cNvPr>
          <p:cNvSpPr txBox="1"/>
          <p:nvPr/>
        </p:nvSpPr>
        <p:spPr>
          <a:xfrm>
            <a:off x="838198" y="3668684"/>
            <a:ext cx="1135380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텐서보드를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사용해 여러 지표를 시각화 하는 방법</a:t>
            </a:r>
            <a:endParaRPr lang="en-US" altLang="ko-KR" sz="18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Google Shape;111;p4">
            <a:extLst>
              <a:ext uri="{FF2B5EF4-FFF2-40B4-BE49-F238E27FC236}">
                <a16:creationId xmlns:a16="http://schemas.microsoft.com/office/drawing/2014/main" id="{8A72BF91-B492-42E3-B536-33E81ABB914D}"/>
              </a:ext>
            </a:extLst>
          </p:cNvPr>
          <p:cNvSpPr txBox="1"/>
          <p:nvPr/>
        </p:nvSpPr>
        <p:spPr>
          <a:xfrm>
            <a:off x="838198" y="4379312"/>
            <a:ext cx="961208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배치 정규화</a:t>
            </a:r>
            <a:r>
              <a:rPr lang="en-US" altLang="ko-KR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8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깊이별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분리 </a:t>
            </a:r>
            <a:r>
              <a:rPr lang="ko-KR" altLang="en-US" sz="18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합성곱</a:t>
            </a:r>
            <a:r>
              <a:rPr lang="en-US" altLang="ko-KR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, </a:t>
            </a:r>
            <a:r>
              <a:rPr lang="ko-KR" altLang="en-US" sz="18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잔차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연결을 통해 심층 </a:t>
            </a:r>
            <a:r>
              <a:rPr lang="ko-KR" altLang="en-US" sz="18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컨브넷을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구성</a:t>
            </a:r>
            <a:endParaRPr lang="en-US" altLang="ko-KR" sz="18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0" name="Google Shape;111;p4">
            <a:extLst>
              <a:ext uri="{FF2B5EF4-FFF2-40B4-BE49-F238E27FC236}">
                <a16:creationId xmlns:a16="http://schemas.microsoft.com/office/drawing/2014/main" id="{2F05D040-42E0-4111-BDB4-52A0EA9D1192}"/>
              </a:ext>
            </a:extLst>
          </p:cNvPr>
          <p:cNvSpPr txBox="1"/>
          <p:nvPr/>
        </p:nvSpPr>
        <p:spPr>
          <a:xfrm>
            <a:off x="838197" y="5089940"/>
            <a:ext cx="1017479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800" dirty="0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• </a:t>
            </a:r>
            <a:r>
              <a:rPr lang="ko-KR" altLang="en-US" sz="1800" dirty="0" err="1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하이퍼파라미터</a:t>
            </a:r>
            <a:r>
              <a:rPr lang="ko-KR" altLang="en-US" sz="18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 최적화와 모델 앙상블을 사용하는 이유</a:t>
            </a:r>
            <a:endParaRPr lang="en-US" altLang="ko-KR" sz="1800" dirty="0">
              <a:solidFill>
                <a:schemeClr val="dk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11" name="Google Shape;111;p4">
            <a:extLst>
              <a:ext uri="{FF2B5EF4-FFF2-40B4-BE49-F238E27FC236}">
                <a16:creationId xmlns:a16="http://schemas.microsoft.com/office/drawing/2014/main" id="{333FD92B-38AB-47FF-B93A-249258A0B091}"/>
              </a:ext>
            </a:extLst>
          </p:cNvPr>
          <p:cNvSpPr txBox="1"/>
          <p:nvPr/>
        </p:nvSpPr>
        <p:spPr>
          <a:xfrm>
            <a:off x="838198" y="1506022"/>
            <a:ext cx="1007431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000" dirty="0">
                <a:solidFill>
                  <a:schemeClr val="dk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이 장에서 배운 내용</a:t>
            </a:r>
            <a:endParaRPr sz="1600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961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60318" y="1269599"/>
            <a:ext cx="7869861" cy="4721917"/>
            <a:chOff x="6990476" y="1904398"/>
            <a:chExt cx="11804792" cy="708287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90476" y="1904398"/>
              <a:ext cx="11804792" cy="7082875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269841" y="5885986"/>
            <a:ext cx="4306492" cy="3592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67" kern="0" spc="600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01- Sequential </a:t>
            </a:r>
            <a:r>
              <a:rPr lang="ko-KR" altLang="en-US" sz="867" kern="0" spc="600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모델을 넘어서</a:t>
            </a:r>
            <a:r>
              <a:rPr lang="en-US" altLang="ko-KR" sz="867" kern="0" spc="600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: </a:t>
            </a:r>
          </a:p>
          <a:p>
            <a:r>
              <a:rPr lang="ko-KR" altLang="en-US" sz="867" kern="0" spc="600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     </a:t>
            </a:r>
            <a:r>
              <a:rPr lang="ko-KR" altLang="en-US" sz="867" kern="0" spc="600" dirty="0" err="1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케라스의</a:t>
            </a:r>
            <a:r>
              <a:rPr lang="ko-KR" altLang="en-US" sz="867" kern="0" spc="600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 함수형 </a:t>
            </a:r>
            <a:r>
              <a:rPr lang="en-US" altLang="ko-KR" sz="867" kern="0" spc="600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API</a:t>
            </a:r>
            <a:endParaRPr lang="en-US" sz="1200" dirty="0"/>
          </a:p>
        </p:txBody>
      </p:sp>
      <p:sp>
        <p:nvSpPr>
          <p:cNvPr id="6" name="Object 6"/>
          <p:cNvSpPr txBox="1"/>
          <p:nvPr/>
        </p:nvSpPr>
        <p:spPr>
          <a:xfrm>
            <a:off x="9780953" y="365814"/>
            <a:ext cx="2761905" cy="19185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1867" kern="0" spc="1533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7.1</a:t>
            </a:r>
            <a:endParaRPr lang="en-US" sz="1200" dirty="0"/>
          </a:p>
        </p:txBody>
      </p:sp>
      <p:sp>
        <p:nvSpPr>
          <p:cNvPr id="7" name="Object 7"/>
          <p:cNvSpPr txBox="1"/>
          <p:nvPr/>
        </p:nvSpPr>
        <p:spPr>
          <a:xfrm>
            <a:off x="932149" y="3323537"/>
            <a:ext cx="4306492" cy="19389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ko-KR" altLang="en-US" sz="1200" dirty="0"/>
              <a:t> 이 장에서 소개하는 강력한 도구들을 사용하면 복잡한 문제에서도 거의 최고의 성능을 내는 모델을 개발할 수 있습니다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케라스의</a:t>
            </a:r>
            <a:r>
              <a:rPr lang="ko-KR" altLang="en-US" sz="1200" dirty="0"/>
              <a:t> 함수형 </a:t>
            </a:r>
            <a:r>
              <a:rPr lang="en-US" altLang="ko-KR" sz="1200" dirty="0"/>
              <a:t>API</a:t>
            </a:r>
            <a:r>
              <a:rPr lang="ko-KR" altLang="en-US" sz="1200" dirty="0"/>
              <a:t>를 사용해서 그래프 구조를 띤 모델을 만들거나 하나의 층을 다른 입력에 같이 사용하고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케라스</a:t>
            </a:r>
            <a:r>
              <a:rPr lang="ko-KR" altLang="en-US" sz="1200" dirty="0"/>
              <a:t> 모델을 파이썬 함수처럼 사용할 수 있습니다</a:t>
            </a:r>
            <a:r>
              <a:rPr lang="en-US" altLang="ko-KR" sz="1200" dirty="0"/>
              <a:t>. </a:t>
            </a:r>
          </a:p>
          <a:p>
            <a:pPr algn="just"/>
            <a:endParaRPr lang="en-US" altLang="ko-KR" sz="1200" dirty="0"/>
          </a:p>
          <a:p>
            <a:pPr algn="just"/>
            <a:r>
              <a:rPr lang="en-US" altLang="ko-KR" sz="1200" dirty="0"/>
              <a:t> </a:t>
            </a:r>
            <a:r>
              <a:rPr lang="ko-KR" altLang="en-US" sz="1200" dirty="0" err="1"/>
              <a:t>케라스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콜백과</a:t>
            </a:r>
            <a:r>
              <a:rPr lang="ko-KR" altLang="en-US" sz="1200" dirty="0"/>
              <a:t> 브라우저 기반의 시각화 도구인 </a:t>
            </a:r>
            <a:r>
              <a:rPr lang="ko-KR" altLang="en-US" sz="1200" dirty="0" err="1"/>
              <a:t>텐서보드는</a:t>
            </a:r>
            <a:r>
              <a:rPr lang="ko-KR" altLang="en-US" sz="1200" dirty="0"/>
              <a:t> 훈련하는 동안 모델을 모니터링하도록 도와줍니다</a:t>
            </a:r>
            <a:r>
              <a:rPr lang="en-US" altLang="ko-KR" sz="1200" dirty="0"/>
              <a:t>. </a:t>
            </a:r>
            <a:r>
              <a:rPr lang="ko-KR" altLang="en-US" sz="1200" dirty="0"/>
              <a:t>배치 정규화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잔차</a:t>
            </a:r>
            <a:r>
              <a:rPr lang="ko-KR" altLang="en-US" sz="1200" dirty="0"/>
              <a:t> 연결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하이퍼파라미터</a:t>
            </a:r>
            <a:r>
              <a:rPr lang="ko-KR" altLang="en-US" sz="1200" dirty="0"/>
              <a:t> 최적화</a:t>
            </a:r>
            <a:r>
              <a:rPr lang="en-US" altLang="ko-KR" sz="1200" dirty="0"/>
              <a:t>, </a:t>
            </a:r>
            <a:r>
              <a:rPr lang="ko-KR" altLang="en-US" sz="1200" dirty="0"/>
              <a:t>모델 앙상블을 포함한 여러가지 모범 사레도 살펴보겠습니다</a:t>
            </a:r>
            <a:r>
              <a:rPr lang="en-US" altLang="ko-KR" sz="1200" dirty="0"/>
              <a:t>.</a:t>
            </a:r>
            <a:endParaRPr lang="en-US" sz="1200" dirty="0"/>
          </a:p>
        </p:txBody>
      </p:sp>
      <p:sp>
        <p:nvSpPr>
          <p:cNvPr id="8" name="Object 8"/>
          <p:cNvSpPr txBox="1"/>
          <p:nvPr/>
        </p:nvSpPr>
        <p:spPr>
          <a:xfrm>
            <a:off x="1066800" y="1437178"/>
            <a:ext cx="396240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b="1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딥러닝 이전</a:t>
            </a:r>
            <a:r>
              <a:rPr lang="en-US" altLang="ko-KR" sz="2400" b="1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: </a:t>
            </a:r>
            <a:r>
              <a:rPr lang="ko-KR" altLang="en-US" sz="2400" b="1" dirty="0" err="1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머신러닝의</a:t>
            </a:r>
            <a:r>
              <a:rPr lang="ko-KR" altLang="en-US" sz="2400" b="1" dirty="0">
                <a:solidFill>
                  <a:srgbClr val="000000"/>
                </a:solidFill>
                <a:latin typeface="S-Core Dream 5 Medium" pitchFamily="34" charset="0"/>
                <a:cs typeface="S-Core Dream 5 Medium" pitchFamily="34" charset="0"/>
              </a:rPr>
              <a:t> 간략한 역사</a:t>
            </a:r>
            <a:endParaRPr lang="en-US" sz="1200" b="1" dirty="0"/>
          </a:p>
        </p:txBody>
      </p:sp>
      <p:grpSp>
        <p:nvGrpSpPr>
          <p:cNvPr id="1002" name="그룹 1002"/>
          <p:cNvGrpSpPr/>
          <p:nvPr/>
        </p:nvGrpSpPr>
        <p:grpSpPr>
          <a:xfrm>
            <a:off x="1022861" y="3022600"/>
            <a:ext cx="246981" cy="63670"/>
            <a:chOff x="1895238" y="4566427"/>
            <a:chExt cx="370471" cy="9550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47620" y="4435367"/>
            <a:ext cx="6295238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600" kern="0" spc="67" dirty="0">
                <a:solidFill>
                  <a:srgbClr val="000000"/>
                </a:solidFill>
                <a:latin typeface="Gmarket Sans Medium" pitchFamily="34" charset="0"/>
                <a:cs typeface="Gmarket Sans Medium" pitchFamily="34" charset="0"/>
              </a:rPr>
              <a:t>생성 모델을 위한 딥러닝</a:t>
            </a:r>
            <a:endParaRPr lang="en-US" sz="1200" dirty="0"/>
          </a:p>
        </p:txBody>
      </p:sp>
      <p:sp>
        <p:nvSpPr>
          <p:cNvPr id="3" name="Object 3"/>
          <p:cNvSpPr txBox="1"/>
          <p:nvPr/>
        </p:nvSpPr>
        <p:spPr>
          <a:xfrm>
            <a:off x="1123810" y="1399143"/>
            <a:ext cx="9942857" cy="33138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934" kern="0" spc="2733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08</a:t>
            </a:r>
            <a:endParaRPr lang="en-US" sz="1200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3810000" y="2666968"/>
            <a:ext cx="2748172" cy="913199"/>
            <a:chOff x="5715000" y="3929137"/>
            <a:chExt cx="4122258" cy="136979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441280" y="4066363"/>
              <a:ext cx="2908796" cy="611465"/>
              <a:chOff x="6441280" y="4066363"/>
              <a:chExt cx="2908796" cy="61146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441280" y="4066363"/>
                <a:ext cx="2908796" cy="611465"/>
              </a:xfrm>
              <a:prstGeom prst="rect">
                <a:avLst/>
              </a:prstGeom>
            </p:spPr>
          </p:pic>
        </p:grpSp>
        <p:sp>
          <p:nvSpPr>
            <p:cNvPr id="8" name="Object 8"/>
            <p:cNvSpPr txBox="1"/>
            <p:nvPr/>
          </p:nvSpPr>
          <p:spPr>
            <a:xfrm>
              <a:off x="5715000" y="3929137"/>
              <a:ext cx="4122258" cy="13697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667" kern="0" spc="2067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CHAPTER</a:t>
              </a:r>
              <a:endParaRPr lang="en-US" sz="1200" dirty="0"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78181" y="889000"/>
            <a:ext cx="4635638" cy="6771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800" kern="0" spc="133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CONTENTS</a:t>
            </a:r>
            <a:endParaRPr lang="en-US" sz="12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285036" y="2546918"/>
          <a:ext cx="3621929" cy="28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4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latin typeface="Times New Roman"/>
                          <a:cs typeface="Times New Roman"/>
                        </a:rPr>
                        <a:t>01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LSTM</a:t>
                      </a:r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으로 텍스트 생성하기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001" name="그룹 1001"/>
          <p:cNvGrpSpPr/>
          <p:nvPr/>
        </p:nvGrpSpPr>
        <p:grpSpPr>
          <a:xfrm>
            <a:off x="5961801" y="1919563"/>
            <a:ext cx="268398" cy="69191"/>
            <a:chOff x="8941427" y="3192211"/>
            <a:chExt cx="402597" cy="103787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2700000">
              <a:off x="8941427" y="3192211"/>
              <a:ext cx="402597" cy="103787"/>
            </a:xfrm>
            <a:prstGeom prst="rect">
              <a:avLst/>
            </a:prstGeom>
          </p:spPr>
        </p:pic>
      </p:grpSp>
      <p:graphicFrame>
        <p:nvGraphicFramePr>
          <p:cNvPr id="3" name="Table 5"/>
          <p:cNvGraphicFramePr>
            <a:graphicFrameLocks noGrp="1"/>
          </p:cNvGraphicFramePr>
          <p:nvPr/>
        </p:nvGraphicFramePr>
        <p:xfrm>
          <a:off x="4285036" y="3202052"/>
          <a:ext cx="3621929" cy="28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4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latin typeface="Times New Roman"/>
                          <a:cs typeface="Times New Roman"/>
                        </a:rPr>
                        <a:t>02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딥드림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Table 5"/>
          <p:cNvGraphicFramePr>
            <a:graphicFrameLocks noGrp="1"/>
          </p:cNvGraphicFramePr>
          <p:nvPr/>
        </p:nvGraphicFramePr>
        <p:xfrm>
          <a:off x="4285036" y="5167453"/>
          <a:ext cx="3621929" cy="28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4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latin typeface="Times New Roman"/>
                          <a:cs typeface="Times New Roman"/>
                        </a:rPr>
                        <a:t>05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적대적 생성 신경망 소개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Table 5"/>
          <p:cNvGraphicFramePr>
            <a:graphicFrameLocks noGrp="1"/>
          </p:cNvGraphicFramePr>
          <p:nvPr/>
        </p:nvGraphicFramePr>
        <p:xfrm>
          <a:off x="4285035" y="4512320"/>
          <a:ext cx="4128784" cy="28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10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377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latin typeface="Times New Roman"/>
                          <a:cs typeface="Times New Roman"/>
                        </a:rPr>
                        <a:t>04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변이형 </a:t>
                      </a:r>
                      <a:r>
                        <a:rPr lang="ko-KR" altLang="en-US" sz="1400" b="0" dirty="0" err="1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오토인코더를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사용한 이미지 생성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Table 5"/>
          <p:cNvGraphicFramePr>
            <a:graphicFrameLocks noGrp="1"/>
          </p:cNvGraphicFramePr>
          <p:nvPr/>
        </p:nvGraphicFramePr>
        <p:xfrm>
          <a:off x="4285036" y="3857186"/>
          <a:ext cx="3621929" cy="28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4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latin typeface="Times New Roman"/>
                          <a:cs typeface="Times New Roman"/>
                        </a:rPr>
                        <a:t>03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i="0" dirty="0" err="1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뉴럴</a:t>
                      </a:r>
                      <a:r>
                        <a:rPr lang="ko-KR" altLang="en-US" sz="1400" b="0" i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 스타일 트랜스퍼</a:t>
                      </a:r>
                      <a:endParaRPr lang="en-US" sz="140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0F4634D3-5C6C-4E2D-B5C0-824D14151C60}"/>
              </a:ext>
            </a:extLst>
          </p:cNvPr>
          <p:cNvGraphicFramePr>
            <a:graphicFrameLocks noGrp="1"/>
          </p:cNvGraphicFramePr>
          <p:nvPr/>
        </p:nvGraphicFramePr>
        <p:xfrm>
          <a:off x="4285035" y="5815254"/>
          <a:ext cx="3621929" cy="28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54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latin typeface="Times New Roman"/>
                          <a:cs typeface="Times New Roman"/>
                        </a:rPr>
                        <a:t>06</a:t>
                      </a:r>
                      <a:endParaRPr lang="en-US" sz="1500" dirty="0"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요약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Times New Roman"/>
                        <a:cs typeface="Times New Roman"/>
                      </a:endParaRPr>
                    </a:p>
                  </a:txBody>
                  <a:tcPr marL="60960" marR="60960" marT="30480" marB="30480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47620" y="4435367"/>
            <a:ext cx="6295238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600" kern="0" spc="67" dirty="0">
                <a:solidFill>
                  <a:srgbClr val="000000"/>
                </a:solidFill>
                <a:latin typeface="Gmarket Sans Medium" pitchFamily="34" charset="0"/>
              </a:rPr>
              <a:t>LSTM</a:t>
            </a:r>
            <a:r>
              <a:rPr lang="ko-KR" altLang="en-US" sz="2600" kern="0" spc="67" dirty="0">
                <a:solidFill>
                  <a:srgbClr val="000000"/>
                </a:solidFill>
                <a:latin typeface="Gmarket Sans Medium" pitchFamily="34" charset="0"/>
              </a:rPr>
              <a:t>으로 텍스트 생성하기</a:t>
            </a:r>
            <a:endParaRPr lang="en-US" altLang="ko-KR" sz="2600" kern="0" spc="67" dirty="0">
              <a:solidFill>
                <a:srgbClr val="000000"/>
              </a:solidFill>
              <a:latin typeface="Gmarket Sans Medium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23810" y="1399143"/>
            <a:ext cx="9942857" cy="33138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934" kern="0" spc="2733" dirty="0">
                <a:solidFill>
                  <a:srgbClr val="000000"/>
                </a:solidFill>
                <a:latin typeface="Noto Sans CJK KR Regular" pitchFamily="34" charset="0"/>
                <a:cs typeface="Noto Sans CJK KR Regular" pitchFamily="34" charset="0"/>
              </a:rPr>
              <a:t>8.1</a:t>
            </a:r>
            <a:endParaRPr lang="en-US" sz="1200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930400" y="1488935"/>
            <a:ext cx="2748172" cy="913199"/>
            <a:chOff x="5834549" y="3776092"/>
            <a:chExt cx="4122258" cy="136979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441280" y="4066363"/>
              <a:ext cx="2908796" cy="611465"/>
              <a:chOff x="6441280" y="4066363"/>
              <a:chExt cx="2908796" cy="61146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441280" y="4066363"/>
                <a:ext cx="2908796" cy="611465"/>
              </a:xfrm>
              <a:prstGeom prst="rect">
                <a:avLst/>
              </a:prstGeom>
            </p:spPr>
          </p:pic>
        </p:grpSp>
        <p:sp>
          <p:nvSpPr>
            <p:cNvPr id="8" name="Object 8"/>
            <p:cNvSpPr txBox="1"/>
            <p:nvPr/>
          </p:nvSpPr>
          <p:spPr>
            <a:xfrm>
              <a:off x="5834549" y="3776092"/>
              <a:ext cx="4122258" cy="13697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667" kern="0" spc="2067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CHAPTER</a:t>
              </a:r>
              <a:endParaRPr lang="en-US" sz="1200" dirty="0"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965200" y="1540403"/>
            <a:ext cx="10464801" cy="308462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 -    1997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년 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: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 </a:t>
            </a:r>
            <a:r>
              <a:rPr lang="en-US" altLang="ko-KR" sz="1333" b="1" dirty="0">
                <a:solidFill>
                  <a:srgbClr val="202124"/>
                </a:solidFill>
                <a:latin typeface="Apple SD Gothic Neo"/>
              </a:rPr>
              <a:t>LSTM </a:t>
            </a:r>
            <a:r>
              <a:rPr lang="ko-KR" altLang="en-US" sz="1333" b="1" dirty="0">
                <a:solidFill>
                  <a:srgbClr val="202124"/>
                </a:solidFill>
                <a:latin typeface="Apple SD Gothic Neo"/>
              </a:rPr>
              <a:t>알고리즘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이 개발됨 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(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이 알고리즘은 초기에 글자를 하나씩 생성하는데 사용됨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)</a:t>
            </a:r>
          </a:p>
          <a:p>
            <a:pPr marL="228611" indent="-228611">
              <a:lnSpc>
                <a:spcPct val="250000"/>
              </a:lnSpc>
              <a:buFontTx/>
              <a:buChar char="-"/>
            </a:pPr>
            <a:r>
              <a:rPr lang="en-US" sz="1333" dirty="0">
                <a:solidFill>
                  <a:srgbClr val="202124"/>
                </a:solidFill>
                <a:latin typeface="Apple SD Gothic Neo"/>
              </a:rPr>
              <a:t>2002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년 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: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더글라스 </a:t>
            </a:r>
            <a:r>
              <a:rPr lang="ko-KR" altLang="en-US" sz="1333" dirty="0" err="1">
                <a:solidFill>
                  <a:srgbClr val="202124"/>
                </a:solidFill>
                <a:latin typeface="Apple SD Gothic Neo"/>
              </a:rPr>
              <a:t>에크는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 스위스의 </a:t>
            </a:r>
            <a:r>
              <a:rPr lang="ko-KR" altLang="en-US" sz="1333" dirty="0" err="1">
                <a:solidFill>
                  <a:srgbClr val="202124"/>
                </a:solidFill>
                <a:latin typeface="Apple SD Gothic Neo"/>
              </a:rPr>
              <a:t>슈미드후버의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 연구실에서 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LSTM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을 </a:t>
            </a:r>
            <a:r>
              <a:rPr lang="ko-KR" altLang="en-US" sz="1333" b="1" dirty="0">
                <a:solidFill>
                  <a:srgbClr val="202124"/>
                </a:solidFill>
                <a:latin typeface="Apple SD Gothic Neo"/>
              </a:rPr>
              <a:t>음악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에 최초로 적용</a:t>
            </a:r>
            <a:endParaRPr lang="en-US" altLang="ko-KR" sz="1333" dirty="0">
              <a:solidFill>
                <a:srgbClr val="202124"/>
              </a:solidFill>
              <a:latin typeface="Apple SD Gothic Neo"/>
            </a:endParaRPr>
          </a:p>
          <a:p>
            <a:pPr marL="228611" indent="-228611">
              <a:lnSpc>
                <a:spcPct val="250000"/>
              </a:lnSpc>
              <a:buFontTx/>
              <a:buChar char="-"/>
            </a:pP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2000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년대 후반 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- 2010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년대 초반 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: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알렉스 </a:t>
            </a:r>
            <a:r>
              <a:rPr lang="ko-KR" altLang="en-US" sz="1333" dirty="0" err="1">
                <a:solidFill>
                  <a:srgbClr val="202124"/>
                </a:solidFill>
                <a:latin typeface="Apple SD Gothic Neo"/>
              </a:rPr>
              <a:t>그레이브스는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 순환 네트워크를 사용하여 </a:t>
            </a:r>
            <a:r>
              <a:rPr lang="ko-KR" altLang="en-US" sz="1333" b="1" dirty="0">
                <a:solidFill>
                  <a:srgbClr val="202124"/>
                </a:solidFill>
                <a:latin typeface="Apple SD Gothic Neo"/>
              </a:rPr>
              <a:t>시퀀스 데이터를 생성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함</a:t>
            </a:r>
            <a:endParaRPr lang="en-US" altLang="ko-KR" sz="1333" dirty="0">
              <a:solidFill>
                <a:srgbClr val="202124"/>
              </a:solidFill>
              <a:latin typeface="Apple SD Gothic Neo"/>
            </a:endParaRPr>
          </a:p>
          <a:p>
            <a:pPr>
              <a:lnSpc>
                <a:spcPct val="250000"/>
              </a:lnSpc>
            </a:pP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                                                                    (2013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년에 펜 위치를 기록한 시계열 데이터를 사용하여 </a:t>
            </a:r>
            <a:r>
              <a:rPr lang="ko-KR" altLang="en-US" sz="1333" dirty="0" err="1">
                <a:solidFill>
                  <a:srgbClr val="202124"/>
                </a:solidFill>
                <a:latin typeface="Apple SD Gothic Neo"/>
              </a:rPr>
              <a:t>손글씨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 생성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)</a:t>
            </a:r>
          </a:p>
          <a:p>
            <a:pPr marL="228611" indent="-228611">
              <a:lnSpc>
                <a:spcPct val="250000"/>
              </a:lnSpc>
              <a:buFontTx/>
              <a:buChar char="-"/>
            </a:pP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2014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년 후반 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: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머신 러닝 공동체에서도 소수의 </a:t>
            </a:r>
            <a:r>
              <a:rPr lang="ko-KR" altLang="en-US" sz="1333" dirty="0" err="1">
                <a:solidFill>
                  <a:srgbClr val="202124"/>
                </a:solidFill>
                <a:latin typeface="Apple SD Gothic Neo"/>
              </a:rPr>
              <a:t>사람들만이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 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LSTM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이란 용어를 알았고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, </a:t>
            </a:r>
            <a:r>
              <a:rPr lang="en-US" altLang="ko-KR" sz="1333" b="1" dirty="0">
                <a:solidFill>
                  <a:srgbClr val="202124"/>
                </a:solidFill>
                <a:latin typeface="Apple SD Gothic Neo"/>
              </a:rPr>
              <a:t>2016</a:t>
            </a:r>
            <a:r>
              <a:rPr lang="ko-KR" altLang="en-US" sz="1333" b="1" dirty="0">
                <a:solidFill>
                  <a:srgbClr val="202124"/>
                </a:solidFill>
                <a:latin typeface="Apple SD Gothic Neo"/>
              </a:rPr>
              <a:t>년이 되어서야 주류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가 되기 시작함</a:t>
            </a:r>
            <a:endParaRPr lang="en-US" altLang="ko-KR" sz="1333" dirty="0">
              <a:solidFill>
                <a:srgbClr val="202124"/>
              </a:solidFill>
              <a:latin typeface="Apple SD Gothic Neo"/>
            </a:endParaRPr>
          </a:p>
          <a:p>
            <a:pPr marL="228611" indent="-228611">
              <a:lnSpc>
                <a:spcPct val="250000"/>
              </a:lnSpc>
              <a:buFontTx/>
              <a:buChar char="-"/>
            </a:pP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이후 신경망은 음악 생성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,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대화 생성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,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이미지 생성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,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음성 합성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,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분자 설계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,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영화 대본 제작에도 사용됨</a:t>
            </a:r>
            <a:endParaRPr lang="en-US" altLang="ko-KR" sz="1333" dirty="0">
              <a:solidFill>
                <a:srgbClr val="202124"/>
              </a:solidFill>
              <a:latin typeface="Apple SD Gothic Ne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65200" y="916532"/>
            <a:ext cx="439124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생성 </a:t>
            </a:r>
            <a:r>
              <a:rPr lang="en-US" altLang="ko-KR" sz="2400" dirty="0">
                <a:solidFill>
                  <a:srgbClr val="000000"/>
                </a:solidFill>
                <a:latin typeface="S-Core Dream 5 Medium" pitchFamily="34" charset="0"/>
              </a:rPr>
              <a:t>RNN</a:t>
            </a:r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의 간단한 역사</a:t>
            </a:r>
            <a:r>
              <a:rPr lang="en-US" altLang="ko-KR" sz="2400" dirty="0">
                <a:solidFill>
                  <a:srgbClr val="000000"/>
                </a:solidFill>
                <a:latin typeface="S-Core Dream 5 Medium" pitchFamily="34" charset="0"/>
              </a:rPr>
              <a:t> </a:t>
            </a:r>
            <a:endParaRPr lang="en-US" sz="1200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023510" y="1476732"/>
            <a:ext cx="246981" cy="63670"/>
            <a:chOff x="1895238" y="4566427"/>
            <a:chExt cx="370471" cy="955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965200" y="1540403"/>
            <a:ext cx="10464801" cy="41102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-    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일반적인 방법 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: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이전 토큰을 입력으로 사용해서 시퀀스의 다음 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1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개 또는 몇 개의 토큰을 예측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    </a:t>
            </a:r>
          </a:p>
          <a:p>
            <a:pPr marL="228611" indent="-228611">
              <a:lnSpc>
                <a:spcPct val="250000"/>
              </a:lnSpc>
              <a:buFontTx/>
              <a:buChar char="-"/>
            </a:pPr>
            <a:r>
              <a:rPr lang="ko-KR" altLang="en-US" sz="1333" b="1" dirty="0">
                <a:solidFill>
                  <a:srgbClr val="202124"/>
                </a:solidFill>
                <a:latin typeface="Apple SD Gothic Neo"/>
              </a:rPr>
              <a:t>언어 모델 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: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이처럼 다음 토큰의 확률을 모델링할 수 있는 네트워크</a:t>
            </a:r>
            <a:endParaRPr lang="en-US" altLang="ko-KR" sz="1333" dirty="0">
              <a:solidFill>
                <a:srgbClr val="202124"/>
              </a:solidFill>
              <a:latin typeface="Apple SD Gothic Neo"/>
            </a:endParaRPr>
          </a:p>
          <a:p>
            <a:pPr>
              <a:lnSpc>
                <a:spcPct val="250000"/>
              </a:lnSpc>
            </a:pP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(1)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초기 텍스트 문자열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(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조건 데이터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)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주입</a:t>
            </a:r>
            <a:endParaRPr lang="en-US" altLang="ko-KR" sz="1333" dirty="0">
              <a:solidFill>
                <a:srgbClr val="202124"/>
              </a:solidFill>
              <a:latin typeface="Apple SD Gothic Neo"/>
            </a:endParaRPr>
          </a:p>
          <a:p>
            <a:pPr>
              <a:lnSpc>
                <a:spcPct val="250000"/>
              </a:lnSpc>
            </a:pP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(2)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새로운 글자나 단어 생성</a:t>
            </a:r>
            <a:endParaRPr lang="en-US" altLang="ko-KR" sz="1333" dirty="0">
              <a:solidFill>
                <a:srgbClr val="202124"/>
              </a:solidFill>
              <a:latin typeface="Apple SD Gothic Neo"/>
            </a:endParaRPr>
          </a:p>
          <a:p>
            <a:pPr>
              <a:lnSpc>
                <a:spcPct val="250000"/>
              </a:lnSpc>
            </a:pP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(3)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위의 출력을 다시 입력 데이터로 추가</a:t>
            </a:r>
            <a:endParaRPr lang="en-US" altLang="ko-KR" sz="1333" dirty="0">
              <a:solidFill>
                <a:srgbClr val="202124"/>
              </a:solidFill>
              <a:latin typeface="Apple SD Gothic Neo"/>
            </a:endParaRPr>
          </a:p>
          <a:p>
            <a:pPr>
              <a:lnSpc>
                <a:spcPct val="250000"/>
              </a:lnSpc>
            </a:pP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(4) 1~3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과정 반복</a:t>
            </a:r>
            <a:endParaRPr lang="en-US" altLang="ko-KR" sz="1333" dirty="0">
              <a:solidFill>
                <a:srgbClr val="202124"/>
              </a:solidFill>
              <a:latin typeface="Apple SD Gothic Neo"/>
            </a:endParaRPr>
          </a:p>
          <a:p>
            <a:pPr>
              <a:lnSpc>
                <a:spcPct val="250000"/>
              </a:lnSpc>
            </a:pP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(5)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임의의 길이를 가진 시퀀스 생성</a:t>
            </a:r>
            <a:endParaRPr lang="en-US" altLang="ko-KR" sz="1333" dirty="0">
              <a:solidFill>
                <a:srgbClr val="202124"/>
              </a:solidFill>
              <a:latin typeface="Apple SD Gothic Neo"/>
            </a:endParaRPr>
          </a:p>
          <a:p>
            <a:pPr>
              <a:lnSpc>
                <a:spcPct val="250000"/>
              </a:lnSpc>
            </a:pP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-&gt; </a:t>
            </a:r>
            <a:r>
              <a:rPr lang="en-US" altLang="ko-KR" sz="1333" b="1" dirty="0">
                <a:solidFill>
                  <a:srgbClr val="202124"/>
                </a:solidFill>
                <a:latin typeface="Apple SD Gothic Neo"/>
              </a:rPr>
              <a:t>“</a:t>
            </a:r>
            <a:r>
              <a:rPr lang="ko-KR" altLang="en-US" sz="1333" b="1" dirty="0">
                <a:solidFill>
                  <a:srgbClr val="202124"/>
                </a:solidFill>
                <a:latin typeface="Apple SD Gothic Neo"/>
              </a:rPr>
              <a:t>글자 수준의 신경망 언어 모델</a:t>
            </a:r>
            <a:r>
              <a:rPr lang="en-US" altLang="ko-KR" sz="1333" b="1" dirty="0">
                <a:solidFill>
                  <a:srgbClr val="202124"/>
                </a:solidFill>
                <a:latin typeface="Apple SD Gothic Neo"/>
              </a:rPr>
              <a:t>”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로 칭함 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(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모델의 출력은 모든 글자에 대한 </a:t>
            </a:r>
            <a:r>
              <a:rPr lang="ko-KR" altLang="en-US" sz="1333" dirty="0" err="1">
                <a:solidFill>
                  <a:srgbClr val="202124"/>
                </a:solidFill>
                <a:latin typeface="Apple SD Gothic Neo"/>
              </a:rPr>
              <a:t>소프트맥스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 값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965200" y="916532"/>
            <a:ext cx="439124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시퀀스 데이터 생성 방법</a:t>
            </a:r>
            <a:endParaRPr lang="en-US" sz="1200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023510" y="1476732"/>
            <a:ext cx="246981" cy="63670"/>
            <a:chOff x="1895238" y="4566427"/>
            <a:chExt cx="370471" cy="955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B6E5F3B-2517-44F6-BE4C-60BAA8842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110" y="2870200"/>
            <a:ext cx="6291691" cy="1995184"/>
          </a:xfrm>
          <a:prstGeom prst="rect">
            <a:avLst/>
          </a:prstGeom>
          <a:ln w="19050"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2413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965200" y="1566538"/>
            <a:ext cx="10464801" cy="20589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 -   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탐욕적 샘플링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 :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항상 가장 높은 확률을 가진 글자를 선택하는 방법</a:t>
            </a:r>
            <a:endParaRPr lang="en-US" altLang="ko-KR" sz="1333" dirty="0">
              <a:solidFill>
                <a:srgbClr val="202124"/>
              </a:solidFill>
              <a:latin typeface="Apple SD Gothic Neo"/>
            </a:endParaRPr>
          </a:p>
          <a:p>
            <a:pPr>
              <a:lnSpc>
                <a:spcPct val="250000"/>
              </a:lnSpc>
            </a:pP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-    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확률적 샘플링 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: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샘플링 과정에서 무작위성을 주입하는 방법</a:t>
            </a:r>
            <a:endParaRPr lang="en-US" altLang="ko-KR" sz="1333" dirty="0">
              <a:solidFill>
                <a:srgbClr val="202124"/>
              </a:solidFill>
              <a:latin typeface="Apple SD Gothic Neo"/>
            </a:endParaRPr>
          </a:p>
          <a:p>
            <a:pPr>
              <a:lnSpc>
                <a:spcPct val="250000"/>
              </a:lnSpc>
            </a:pP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       (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작은 엔트로피 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: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예상 가능한 구조를 가진 시퀀스 생성 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/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높은 엔트로피 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: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놀랍고 창의적인 시퀀스 생성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)</a:t>
            </a:r>
          </a:p>
          <a:p>
            <a:pPr>
              <a:lnSpc>
                <a:spcPct val="250000"/>
              </a:lnSpc>
            </a:pP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-     </a:t>
            </a:r>
            <a:r>
              <a:rPr lang="ko-KR" altLang="en-US" sz="1333" dirty="0" err="1">
                <a:solidFill>
                  <a:srgbClr val="202124"/>
                </a:solidFill>
                <a:latin typeface="Apple SD Gothic Neo"/>
              </a:rPr>
              <a:t>소프트맥스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 온도 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: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확률 분포의 엔트로피로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,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샘플링 과정에서 확률의 양을 조절하기 위해 사용되는 파라미터</a:t>
            </a:r>
            <a:endParaRPr lang="en-US" altLang="ko-KR" sz="1333" dirty="0">
              <a:solidFill>
                <a:srgbClr val="202124"/>
              </a:solidFill>
              <a:latin typeface="Apple SD Gothic Ne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65200" y="916532"/>
            <a:ext cx="439124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샘플링 전략의 중요성</a:t>
            </a:r>
            <a:endParaRPr lang="en-US" sz="1200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023510" y="1476732"/>
            <a:ext cx="246981" cy="63670"/>
            <a:chOff x="1895238" y="4566427"/>
            <a:chExt cx="370471" cy="955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grpSp>
        <p:nvGrpSpPr>
          <p:cNvPr id="8" name="그룹 1005">
            <a:extLst>
              <a:ext uri="{FF2B5EF4-FFF2-40B4-BE49-F238E27FC236}">
                <a16:creationId xmlns:a16="http://schemas.microsoft.com/office/drawing/2014/main" id="{1268CB96-EF31-47AC-A03A-BC22E5E5BDF0}"/>
              </a:ext>
            </a:extLst>
          </p:cNvPr>
          <p:cNvGrpSpPr/>
          <p:nvPr/>
        </p:nvGrpSpPr>
        <p:grpSpPr>
          <a:xfrm>
            <a:off x="965200" y="3831224"/>
            <a:ext cx="5384800" cy="2544177"/>
            <a:chOff x="6742857" y="6000768"/>
            <a:chExt cx="9904762" cy="3618279"/>
          </a:xfrm>
        </p:grpSpPr>
        <p:pic>
          <p:nvPicPr>
            <p:cNvPr id="9" name="Object 17">
              <a:extLst>
                <a:ext uri="{FF2B5EF4-FFF2-40B4-BE49-F238E27FC236}">
                  <a16:creationId xmlns:a16="http://schemas.microsoft.com/office/drawing/2014/main" id="{F7BBB731-1AF6-42AB-AABA-D9790E071A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2857" y="6000768"/>
              <a:ext cx="9904762" cy="3618279"/>
            </a:xfrm>
            <a:prstGeom prst="rect">
              <a:avLst/>
            </a:prstGeom>
          </p:spPr>
        </p:pic>
      </p:grpSp>
      <p:grpSp>
        <p:nvGrpSpPr>
          <p:cNvPr id="10" name="그룹 1008">
            <a:extLst>
              <a:ext uri="{FF2B5EF4-FFF2-40B4-BE49-F238E27FC236}">
                <a16:creationId xmlns:a16="http://schemas.microsoft.com/office/drawing/2014/main" id="{25AC71FB-67CF-49FB-A660-CE763F6847A5}"/>
              </a:ext>
            </a:extLst>
          </p:cNvPr>
          <p:cNvGrpSpPr/>
          <p:nvPr/>
        </p:nvGrpSpPr>
        <p:grpSpPr>
          <a:xfrm>
            <a:off x="881484" y="3831224"/>
            <a:ext cx="602759" cy="444445"/>
            <a:chOff x="15862217" y="6000768"/>
            <a:chExt cx="904138" cy="666667"/>
          </a:xfrm>
        </p:grpSpPr>
        <p:grpSp>
          <p:nvGrpSpPr>
            <p:cNvPr id="12" name="그룹 1009">
              <a:extLst>
                <a:ext uri="{FF2B5EF4-FFF2-40B4-BE49-F238E27FC236}">
                  <a16:creationId xmlns:a16="http://schemas.microsoft.com/office/drawing/2014/main" id="{FB40E466-5162-4443-AF20-8481220F3994}"/>
                </a:ext>
              </a:extLst>
            </p:cNvPr>
            <p:cNvGrpSpPr/>
            <p:nvPr/>
          </p:nvGrpSpPr>
          <p:grpSpPr>
            <a:xfrm>
              <a:off x="15980952" y="6000768"/>
              <a:ext cx="666667" cy="666667"/>
              <a:chOff x="15980952" y="6000768"/>
              <a:chExt cx="666667" cy="666667"/>
            </a:xfrm>
          </p:grpSpPr>
          <p:pic>
            <p:nvPicPr>
              <p:cNvPr id="16" name="Object 29">
                <a:extLst>
                  <a:ext uri="{FF2B5EF4-FFF2-40B4-BE49-F238E27FC236}">
                    <a16:creationId xmlns:a16="http://schemas.microsoft.com/office/drawing/2014/main" id="{C33B6F17-3CD4-46F9-88D4-E0C3B4E29A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980952" y="6000768"/>
                <a:ext cx="666667" cy="666667"/>
              </a:xfrm>
              <a:prstGeom prst="rect">
                <a:avLst/>
              </a:prstGeom>
            </p:spPr>
          </p:pic>
        </p:grpSp>
        <p:sp>
          <p:nvSpPr>
            <p:cNvPr id="14" name="Object 32">
              <a:extLst>
                <a:ext uri="{FF2B5EF4-FFF2-40B4-BE49-F238E27FC236}">
                  <a16:creationId xmlns:a16="http://schemas.microsoft.com/office/drawing/2014/main" id="{7BE3B007-B33A-4528-AD7D-6AEAA3D48DF5}"/>
                </a:ext>
              </a:extLst>
            </p:cNvPr>
            <p:cNvSpPr txBox="1"/>
            <p:nvPr/>
          </p:nvSpPr>
          <p:spPr>
            <a:xfrm>
              <a:off x="15862217" y="6218362"/>
              <a:ext cx="904138" cy="4154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endParaRPr lang="en-US" sz="1200" dirty="0"/>
            </a:p>
          </p:txBody>
        </p:sp>
      </p:grpSp>
      <p:sp>
        <p:nvSpPr>
          <p:cNvPr id="17" name="Object 38">
            <a:extLst>
              <a:ext uri="{FF2B5EF4-FFF2-40B4-BE49-F238E27FC236}">
                <a16:creationId xmlns:a16="http://schemas.microsoft.com/office/drawing/2014/main" id="{E5CF75A6-5366-4A97-923F-EA346423B995}"/>
              </a:ext>
            </a:extLst>
          </p:cNvPr>
          <p:cNvSpPr txBox="1"/>
          <p:nvPr/>
        </p:nvSpPr>
        <p:spPr>
          <a:xfrm>
            <a:off x="1191330" y="5599295"/>
            <a:ext cx="3766539" cy="93378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200" dirty="0">
                <a:solidFill>
                  <a:srgbClr val="000000"/>
                </a:solidFill>
                <a:latin typeface="Bauhaus 93" panose="04030905020B02020C02" pitchFamily="82" charset="0"/>
              </a:rPr>
              <a:t>• </a:t>
            </a:r>
            <a:r>
              <a:rPr lang="ko-KR" altLang="en-US" sz="1200" dirty="0"/>
              <a:t>다른 온도 값을 사용하여 확률 분포의 가중치 바꾸기</a:t>
            </a:r>
            <a:endParaRPr lang="en-US" sz="12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435B9F-214F-43E6-87CA-89EB0497D4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024" y="4398349"/>
            <a:ext cx="4889555" cy="1042625"/>
          </a:xfrm>
          <a:prstGeom prst="rect">
            <a:avLst/>
          </a:prstGeom>
        </p:spPr>
      </p:pic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DAB661AE-D9FF-4B47-8B18-6989DA5215CA}"/>
              </a:ext>
            </a:extLst>
          </p:cNvPr>
          <p:cNvGraphicFramePr/>
          <p:nvPr/>
        </p:nvGraphicFramePr>
        <p:xfrm>
          <a:off x="6567663" y="4011111"/>
          <a:ext cx="2726377" cy="218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3DAF57A3-338B-4408-AFAA-6BB76254F6DC}"/>
              </a:ext>
            </a:extLst>
          </p:cNvPr>
          <p:cNvGraphicFramePr/>
          <p:nvPr/>
        </p:nvGraphicFramePr>
        <p:xfrm>
          <a:off x="9511703" y="4011111"/>
          <a:ext cx="2527897" cy="218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381441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Graphic spid="6" grpId="0">
        <p:bldAsOne/>
      </p:bldGraphic>
      <p:bldGraphic spid="19" grpId="0">
        <p:bldAsOne/>
      </p:bldGraphic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001">
            <a:extLst>
              <a:ext uri="{FF2B5EF4-FFF2-40B4-BE49-F238E27FC236}">
                <a16:creationId xmlns:a16="http://schemas.microsoft.com/office/drawing/2014/main" id="{96A7587A-2E21-40A6-80A3-7A9903764EBD}"/>
              </a:ext>
            </a:extLst>
          </p:cNvPr>
          <p:cNvGrpSpPr/>
          <p:nvPr/>
        </p:nvGrpSpPr>
        <p:grpSpPr>
          <a:xfrm>
            <a:off x="965200" y="2616201"/>
            <a:ext cx="4783972" cy="2611947"/>
            <a:chOff x="6742857" y="1885350"/>
            <a:chExt cx="9904762" cy="3618279"/>
          </a:xfrm>
        </p:grpSpPr>
        <p:pic>
          <p:nvPicPr>
            <p:cNvPr id="9" name="Object 2">
              <a:extLst>
                <a:ext uri="{FF2B5EF4-FFF2-40B4-BE49-F238E27FC236}">
                  <a16:creationId xmlns:a16="http://schemas.microsoft.com/office/drawing/2014/main" id="{21FDBB92-8CA0-4398-976B-FBACFF2D5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42857" y="1885350"/>
              <a:ext cx="9904762" cy="3618279"/>
            </a:xfrm>
            <a:prstGeom prst="rect">
              <a:avLst/>
            </a:prstGeom>
          </p:spPr>
        </p:pic>
      </p:grpSp>
      <p:grpSp>
        <p:nvGrpSpPr>
          <p:cNvPr id="10" name="그룹 1006">
            <a:extLst>
              <a:ext uri="{FF2B5EF4-FFF2-40B4-BE49-F238E27FC236}">
                <a16:creationId xmlns:a16="http://schemas.microsoft.com/office/drawing/2014/main" id="{19D4CFC2-5DB9-481A-BE6E-A7C7C857A87E}"/>
              </a:ext>
            </a:extLst>
          </p:cNvPr>
          <p:cNvGrpSpPr/>
          <p:nvPr/>
        </p:nvGrpSpPr>
        <p:grpSpPr>
          <a:xfrm>
            <a:off x="885215" y="2629143"/>
            <a:ext cx="609051" cy="487994"/>
            <a:chOff x="6624121" y="1904762"/>
            <a:chExt cx="904138" cy="720865"/>
          </a:xfrm>
        </p:grpSpPr>
        <p:grpSp>
          <p:nvGrpSpPr>
            <p:cNvPr id="12" name="그룹 1007">
              <a:extLst>
                <a:ext uri="{FF2B5EF4-FFF2-40B4-BE49-F238E27FC236}">
                  <a16:creationId xmlns:a16="http://schemas.microsoft.com/office/drawing/2014/main" id="{C123D3A7-42A9-422C-B30D-1C3D759E93E4}"/>
                </a:ext>
              </a:extLst>
            </p:cNvPr>
            <p:cNvGrpSpPr/>
            <p:nvPr/>
          </p:nvGrpSpPr>
          <p:grpSpPr>
            <a:xfrm>
              <a:off x="6742857" y="1904762"/>
              <a:ext cx="666667" cy="666667"/>
              <a:chOff x="6742857" y="1904762"/>
              <a:chExt cx="666667" cy="666667"/>
            </a:xfrm>
          </p:grpSpPr>
          <p:pic>
            <p:nvPicPr>
              <p:cNvPr id="16" name="Object 21">
                <a:extLst>
                  <a:ext uri="{FF2B5EF4-FFF2-40B4-BE49-F238E27FC236}">
                    <a16:creationId xmlns:a16="http://schemas.microsoft.com/office/drawing/2014/main" id="{B67968BB-8B17-4C46-9776-B67C195D70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742857" y="1904762"/>
                <a:ext cx="666667" cy="666667"/>
              </a:xfrm>
              <a:prstGeom prst="rect">
                <a:avLst/>
              </a:prstGeom>
            </p:spPr>
          </p:pic>
        </p:grpSp>
        <p:sp>
          <p:nvSpPr>
            <p:cNvPr id="14" name="Object 24">
              <a:extLst>
                <a:ext uri="{FF2B5EF4-FFF2-40B4-BE49-F238E27FC236}">
                  <a16:creationId xmlns:a16="http://schemas.microsoft.com/office/drawing/2014/main" id="{151BF70E-2E09-493E-9CF3-DC4E285FC8EA}"/>
                </a:ext>
              </a:extLst>
            </p:cNvPr>
            <p:cNvSpPr txBox="1"/>
            <p:nvPr/>
          </p:nvSpPr>
          <p:spPr>
            <a:xfrm>
              <a:off x="6624121" y="2034584"/>
              <a:ext cx="904138" cy="5910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Noto Sans CJK KR Regular" pitchFamily="34" charset="0"/>
                  <a:cs typeface="Noto Sans CJK KR Regular" pitchFamily="34" charset="0"/>
                </a:rPr>
                <a:t>01</a:t>
              </a:r>
              <a:endParaRPr lang="en-US" sz="1200" dirty="0"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965200" y="916532"/>
            <a:ext cx="81788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글자 수준의 </a:t>
            </a:r>
            <a:r>
              <a:rPr lang="en-US" altLang="ko-KR" sz="2400" dirty="0">
                <a:solidFill>
                  <a:srgbClr val="000000"/>
                </a:solidFill>
                <a:latin typeface="S-Core Dream 5 Medium" pitchFamily="34" charset="0"/>
              </a:rPr>
              <a:t>LSTM </a:t>
            </a:r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텍스트 생성 모델 구현 </a:t>
            </a:r>
            <a:r>
              <a:rPr lang="en-US" altLang="ko-KR" sz="2400" dirty="0">
                <a:solidFill>
                  <a:srgbClr val="000000"/>
                </a:solidFill>
                <a:latin typeface="S-Core Dream 5 Medium" pitchFamily="34" charset="0"/>
              </a:rPr>
              <a:t>: </a:t>
            </a:r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데이터 </a:t>
            </a:r>
            <a:r>
              <a:rPr lang="ko-KR" altLang="en-US" sz="2400" dirty="0" err="1">
                <a:solidFill>
                  <a:srgbClr val="000000"/>
                </a:solidFill>
                <a:latin typeface="S-Core Dream 5 Medium" pitchFamily="34" charset="0"/>
              </a:rPr>
              <a:t>전처리</a:t>
            </a:r>
            <a:endParaRPr lang="en-US" sz="1200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023510" y="1476732"/>
            <a:ext cx="246981" cy="63670"/>
            <a:chOff x="1895238" y="4566427"/>
            <a:chExt cx="370471" cy="955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6DD5E091-779D-43FA-808B-DB7F904E83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420" y="3327897"/>
            <a:ext cx="4011961" cy="1159011"/>
          </a:xfrm>
          <a:prstGeom prst="rect">
            <a:avLst/>
          </a:prstGeom>
        </p:spPr>
      </p:pic>
      <p:grpSp>
        <p:nvGrpSpPr>
          <p:cNvPr id="17" name="그룹 1001">
            <a:extLst>
              <a:ext uri="{FF2B5EF4-FFF2-40B4-BE49-F238E27FC236}">
                <a16:creationId xmlns:a16="http://schemas.microsoft.com/office/drawing/2014/main" id="{01BD2D09-03C7-4707-87AE-A9AE84127C64}"/>
              </a:ext>
            </a:extLst>
          </p:cNvPr>
          <p:cNvGrpSpPr/>
          <p:nvPr/>
        </p:nvGrpSpPr>
        <p:grpSpPr>
          <a:xfrm>
            <a:off x="6756401" y="1803400"/>
            <a:ext cx="4949215" cy="4792201"/>
            <a:chOff x="6742857" y="1885350"/>
            <a:chExt cx="9904762" cy="3618279"/>
          </a:xfrm>
        </p:grpSpPr>
        <p:pic>
          <p:nvPicPr>
            <p:cNvPr id="18" name="Object 2">
              <a:extLst>
                <a:ext uri="{FF2B5EF4-FFF2-40B4-BE49-F238E27FC236}">
                  <a16:creationId xmlns:a16="http://schemas.microsoft.com/office/drawing/2014/main" id="{A106D526-EF09-4AA3-AA4E-6EEE65425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742857" y="1885350"/>
              <a:ext cx="9904762" cy="3618279"/>
            </a:xfrm>
            <a:prstGeom prst="rect">
              <a:avLst/>
            </a:prstGeom>
          </p:spPr>
        </p:pic>
      </p:grpSp>
      <p:grpSp>
        <p:nvGrpSpPr>
          <p:cNvPr id="19" name="그룹 1006">
            <a:extLst>
              <a:ext uri="{FF2B5EF4-FFF2-40B4-BE49-F238E27FC236}">
                <a16:creationId xmlns:a16="http://schemas.microsoft.com/office/drawing/2014/main" id="{21110C92-2A36-457E-ACF6-2ACDBFBFC844}"/>
              </a:ext>
            </a:extLst>
          </p:cNvPr>
          <p:cNvGrpSpPr/>
          <p:nvPr/>
        </p:nvGrpSpPr>
        <p:grpSpPr>
          <a:xfrm>
            <a:off x="6684885" y="1811867"/>
            <a:ext cx="609051" cy="487994"/>
            <a:chOff x="6624121" y="1904762"/>
            <a:chExt cx="904138" cy="720865"/>
          </a:xfrm>
        </p:grpSpPr>
        <p:grpSp>
          <p:nvGrpSpPr>
            <p:cNvPr id="20" name="그룹 1007">
              <a:extLst>
                <a:ext uri="{FF2B5EF4-FFF2-40B4-BE49-F238E27FC236}">
                  <a16:creationId xmlns:a16="http://schemas.microsoft.com/office/drawing/2014/main" id="{36F9E850-C9ED-4B7E-BB5F-94BEEB3B3288}"/>
                </a:ext>
              </a:extLst>
            </p:cNvPr>
            <p:cNvGrpSpPr/>
            <p:nvPr/>
          </p:nvGrpSpPr>
          <p:grpSpPr>
            <a:xfrm>
              <a:off x="6742857" y="1904762"/>
              <a:ext cx="666667" cy="666667"/>
              <a:chOff x="6742857" y="1904762"/>
              <a:chExt cx="666667" cy="666667"/>
            </a:xfrm>
          </p:grpSpPr>
          <p:pic>
            <p:nvPicPr>
              <p:cNvPr id="22" name="Object 21">
                <a:extLst>
                  <a:ext uri="{FF2B5EF4-FFF2-40B4-BE49-F238E27FC236}">
                    <a16:creationId xmlns:a16="http://schemas.microsoft.com/office/drawing/2014/main" id="{39D6FD3F-B24D-40FA-9D92-91D6062214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742857" y="1904762"/>
                <a:ext cx="666667" cy="666667"/>
              </a:xfrm>
              <a:prstGeom prst="rect">
                <a:avLst/>
              </a:prstGeom>
            </p:spPr>
          </p:pic>
        </p:grpSp>
        <p:sp>
          <p:nvSpPr>
            <p:cNvPr id="21" name="Object 24">
              <a:extLst>
                <a:ext uri="{FF2B5EF4-FFF2-40B4-BE49-F238E27FC236}">
                  <a16:creationId xmlns:a16="http://schemas.microsoft.com/office/drawing/2014/main" id="{5A3106E1-C271-42D7-8571-C2E315DD495E}"/>
                </a:ext>
              </a:extLst>
            </p:cNvPr>
            <p:cNvSpPr txBox="1"/>
            <p:nvPr/>
          </p:nvSpPr>
          <p:spPr>
            <a:xfrm>
              <a:off x="6624121" y="2034584"/>
              <a:ext cx="904138" cy="5910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Noto Sans CJK KR Regular" pitchFamily="34" charset="0"/>
                  <a:cs typeface="Noto Sans CJK KR Regular" pitchFamily="34" charset="0"/>
                </a:rPr>
                <a:t>02</a:t>
              </a:r>
              <a:endParaRPr lang="en-US" sz="1200" dirty="0"/>
            </a:p>
          </p:txBody>
        </p:sp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61ED5EDF-981D-419A-9FB7-E892AA6E3D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5315" y="2333889"/>
            <a:ext cx="3351385" cy="367531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77D4B3-55BE-4042-A6FB-7E6C556516BD}"/>
              </a:ext>
            </a:extLst>
          </p:cNvPr>
          <p:cNvSpPr txBox="1"/>
          <p:nvPr/>
        </p:nvSpPr>
        <p:spPr>
          <a:xfrm>
            <a:off x="1544881" y="2784880"/>
            <a:ext cx="3290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원본 텍스트 파일을 </a:t>
            </a:r>
            <a:r>
              <a:rPr lang="ko-KR" altLang="en-US" sz="1200" dirty="0" err="1"/>
              <a:t>내려받아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파싱하기</a:t>
            </a:r>
            <a:endParaRPr lang="ko-KR" alt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C258B1-54C3-4E26-9B5A-878C8EC09740}"/>
              </a:ext>
            </a:extLst>
          </p:cNvPr>
          <p:cNvSpPr txBox="1"/>
          <p:nvPr/>
        </p:nvSpPr>
        <p:spPr>
          <a:xfrm>
            <a:off x="1270490" y="4730466"/>
            <a:ext cx="3290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말뭉치 크기 </a:t>
            </a:r>
            <a:r>
              <a:rPr lang="en-US" altLang="ko-KR" sz="1200" dirty="0"/>
              <a:t>: 600893</a:t>
            </a:r>
            <a:endParaRPr lang="ko-KR" altLang="en-US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5DBC00-18B9-4483-BAA9-2FE65E4A3C90}"/>
              </a:ext>
            </a:extLst>
          </p:cNvPr>
          <p:cNvSpPr txBox="1"/>
          <p:nvPr/>
        </p:nvSpPr>
        <p:spPr>
          <a:xfrm>
            <a:off x="7348518" y="1972080"/>
            <a:ext cx="3290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글자 시퀀스 </a:t>
            </a:r>
            <a:r>
              <a:rPr lang="ko-KR" altLang="en-US" sz="1200" dirty="0" err="1"/>
              <a:t>벡터화하기</a:t>
            </a:r>
            <a:endParaRPr lang="ko-KR" altLang="en-US" sz="12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2FB8FD-42B3-4D49-ADE1-FC9358125B4C}"/>
              </a:ext>
            </a:extLst>
          </p:cNvPr>
          <p:cNvSpPr txBox="1"/>
          <p:nvPr/>
        </p:nvSpPr>
        <p:spPr>
          <a:xfrm>
            <a:off x="7834007" y="6124788"/>
            <a:ext cx="279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시퀀스 개수 </a:t>
            </a:r>
            <a:r>
              <a:rPr lang="en-US" altLang="ko-KR" sz="1200" dirty="0"/>
              <a:t>: 200278 / </a:t>
            </a:r>
            <a:r>
              <a:rPr lang="ko-KR" altLang="en-US" sz="1200" dirty="0"/>
              <a:t>고유한 글자 </a:t>
            </a:r>
            <a:r>
              <a:rPr lang="en-US" altLang="ko-KR" sz="1200" dirty="0"/>
              <a:t>: 58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6874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965200" y="916532"/>
            <a:ext cx="81788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글자 수준의 </a:t>
            </a:r>
            <a:r>
              <a:rPr lang="en-US" altLang="ko-KR" sz="2400" dirty="0">
                <a:solidFill>
                  <a:srgbClr val="000000"/>
                </a:solidFill>
                <a:latin typeface="S-Core Dream 5 Medium" pitchFamily="34" charset="0"/>
              </a:rPr>
              <a:t>LSTM </a:t>
            </a:r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텍스트 생성 모델 구현 </a:t>
            </a:r>
            <a:r>
              <a:rPr lang="en-US" altLang="ko-KR" sz="2400" dirty="0">
                <a:solidFill>
                  <a:srgbClr val="000000"/>
                </a:solidFill>
                <a:latin typeface="S-Core Dream 5 Medium" pitchFamily="34" charset="0"/>
              </a:rPr>
              <a:t>: </a:t>
            </a:r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네트워크 구성</a:t>
            </a:r>
            <a:endParaRPr lang="en-US" sz="1200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023510" y="1476732"/>
            <a:ext cx="246981" cy="63670"/>
            <a:chOff x="1895238" y="4566427"/>
            <a:chExt cx="370471" cy="955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1B39A067-F6E0-401A-973D-8577E6D20A42}"/>
              </a:ext>
            </a:extLst>
          </p:cNvPr>
          <p:cNvGrpSpPr/>
          <p:nvPr/>
        </p:nvGrpSpPr>
        <p:grpSpPr>
          <a:xfrm>
            <a:off x="1023509" y="2667000"/>
            <a:ext cx="4876800" cy="2489200"/>
            <a:chOff x="6742857" y="1885350"/>
            <a:chExt cx="9904762" cy="3618279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70998769-6314-4B63-9C14-179C30650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2857" y="1885350"/>
              <a:ext cx="9904762" cy="3618279"/>
            </a:xfrm>
            <a:prstGeom prst="rect">
              <a:avLst/>
            </a:prstGeom>
          </p:spPr>
        </p:pic>
      </p:grpSp>
      <p:grpSp>
        <p:nvGrpSpPr>
          <p:cNvPr id="14" name="그룹 1006">
            <a:extLst>
              <a:ext uri="{FF2B5EF4-FFF2-40B4-BE49-F238E27FC236}">
                <a16:creationId xmlns:a16="http://schemas.microsoft.com/office/drawing/2014/main" id="{0F0F6A09-707F-4660-8D18-FA491BFA00B3}"/>
              </a:ext>
            </a:extLst>
          </p:cNvPr>
          <p:cNvGrpSpPr/>
          <p:nvPr/>
        </p:nvGrpSpPr>
        <p:grpSpPr>
          <a:xfrm>
            <a:off x="943524" y="2679943"/>
            <a:ext cx="609051" cy="487994"/>
            <a:chOff x="6624121" y="1904762"/>
            <a:chExt cx="904138" cy="720865"/>
          </a:xfrm>
        </p:grpSpPr>
        <p:grpSp>
          <p:nvGrpSpPr>
            <p:cNvPr id="16" name="그룹 1007">
              <a:extLst>
                <a:ext uri="{FF2B5EF4-FFF2-40B4-BE49-F238E27FC236}">
                  <a16:creationId xmlns:a16="http://schemas.microsoft.com/office/drawing/2014/main" id="{34FED48B-8580-4797-BD89-5A776C57301A}"/>
                </a:ext>
              </a:extLst>
            </p:cNvPr>
            <p:cNvGrpSpPr/>
            <p:nvPr/>
          </p:nvGrpSpPr>
          <p:grpSpPr>
            <a:xfrm>
              <a:off x="6742857" y="1904762"/>
              <a:ext cx="666667" cy="666667"/>
              <a:chOff x="6742857" y="1904762"/>
              <a:chExt cx="666667" cy="666667"/>
            </a:xfrm>
          </p:grpSpPr>
          <p:pic>
            <p:nvPicPr>
              <p:cNvPr id="18" name="Object 21">
                <a:extLst>
                  <a:ext uri="{FF2B5EF4-FFF2-40B4-BE49-F238E27FC236}">
                    <a16:creationId xmlns:a16="http://schemas.microsoft.com/office/drawing/2014/main" id="{2BE9EC65-AE54-4BD7-8AEC-CD94EA5294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742857" y="1904762"/>
                <a:ext cx="666667" cy="666667"/>
              </a:xfrm>
              <a:prstGeom prst="rect">
                <a:avLst/>
              </a:prstGeom>
            </p:spPr>
          </p:pic>
        </p:grpSp>
        <p:sp>
          <p:nvSpPr>
            <p:cNvPr id="17" name="Object 24">
              <a:extLst>
                <a:ext uri="{FF2B5EF4-FFF2-40B4-BE49-F238E27FC236}">
                  <a16:creationId xmlns:a16="http://schemas.microsoft.com/office/drawing/2014/main" id="{4B843520-2E3D-4E0D-83F7-16C95F4AB27F}"/>
                </a:ext>
              </a:extLst>
            </p:cNvPr>
            <p:cNvSpPr txBox="1"/>
            <p:nvPr/>
          </p:nvSpPr>
          <p:spPr>
            <a:xfrm>
              <a:off x="6624121" y="2034584"/>
              <a:ext cx="904138" cy="5910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Noto Sans CJK KR Regular" pitchFamily="34" charset="0"/>
                  <a:cs typeface="Noto Sans CJK KR Regular" pitchFamily="34" charset="0"/>
                </a:rPr>
                <a:t>03</a:t>
              </a:r>
              <a:endParaRPr lang="en-US" sz="1200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F31E617-6959-4CDF-92D8-1A19829E1675}"/>
              </a:ext>
            </a:extLst>
          </p:cNvPr>
          <p:cNvSpPr txBox="1"/>
          <p:nvPr/>
        </p:nvSpPr>
        <p:spPr>
          <a:xfrm>
            <a:off x="1603189" y="2835680"/>
            <a:ext cx="3290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다음 글자를 예측하기 위한 단일 </a:t>
            </a:r>
            <a:r>
              <a:rPr lang="en-US" altLang="ko-KR" sz="1200" dirty="0"/>
              <a:t>LSTM </a:t>
            </a:r>
            <a:r>
              <a:rPr lang="ko-KR" altLang="en-US" sz="1200" dirty="0"/>
              <a:t>모델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418A813-CEC5-48B1-897A-6C2C0E53A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2575" y="3429001"/>
            <a:ext cx="4119680" cy="853479"/>
          </a:xfrm>
          <a:prstGeom prst="rect">
            <a:avLst/>
          </a:prstGeom>
        </p:spPr>
      </p:pic>
      <p:grpSp>
        <p:nvGrpSpPr>
          <p:cNvPr id="22" name="그룹 1001">
            <a:extLst>
              <a:ext uri="{FF2B5EF4-FFF2-40B4-BE49-F238E27FC236}">
                <a16:creationId xmlns:a16="http://schemas.microsoft.com/office/drawing/2014/main" id="{A9C1CC7D-FB7A-4E40-B493-CB5AD21AC6A1}"/>
              </a:ext>
            </a:extLst>
          </p:cNvPr>
          <p:cNvGrpSpPr/>
          <p:nvPr/>
        </p:nvGrpSpPr>
        <p:grpSpPr>
          <a:xfrm>
            <a:off x="6705600" y="2667000"/>
            <a:ext cx="4876800" cy="2489200"/>
            <a:chOff x="6742857" y="1885350"/>
            <a:chExt cx="9904762" cy="3618279"/>
          </a:xfrm>
        </p:grpSpPr>
        <p:pic>
          <p:nvPicPr>
            <p:cNvPr id="23" name="Object 2">
              <a:extLst>
                <a:ext uri="{FF2B5EF4-FFF2-40B4-BE49-F238E27FC236}">
                  <a16:creationId xmlns:a16="http://schemas.microsoft.com/office/drawing/2014/main" id="{546EAE38-813D-4BE1-80EE-B8EBABAB1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2857" y="1885350"/>
              <a:ext cx="9904762" cy="3618279"/>
            </a:xfrm>
            <a:prstGeom prst="rect">
              <a:avLst/>
            </a:prstGeom>
          </p:spPr>
        </p:pic>
      </p:grpSp>
      <p:grpSp>
        <p:nvGrpSpPr>
          <p:cNvPr id="24" name="그룹 1006">
            <a:extLst>
              <a:ext uri="{FF2B5EF4-FFF2-40B4-BE49-F238E27FC236}">
                <a16:creationId xmlns:a16="http://schemas.microsoft.com/office/drawing/2014/main" id="{B02E1A25-EF2A-4D6F-AADA-0762DADD578B}"/>
              </a:ext>
            </a:extLst>
          </p:cNvPr>
          <p:cNvGrpSpPr/>
          <p:nvPr/>
        </p:nvGrpSpPr>
        <p:grpSpPr>
          <a:xfrm>
            <a:off x="6625615" y="2679943"/>
            <a:ext cx="609051" cy="487994"/>
            <a:chOff x="6624121" y="1904762"/>
            <a:chExt cx="904138" cy="720865"/>
          </a:xfrm>
        </p:grpSpPr>
        <p:grpSp>
          <p:nvGrpSpPr>
            <p:cNvPr id="25" name="그룹 1007">
              <a:extLst>
                <a:ext uri="{FF2B5EF4-FFF2-40B4-BE49-F238E27FC236}">
                  <a16:creationId xmlns:a16="http://schemas.microsoft.com/office/drawing/2014/main" id="{0B7C6AFD-7FA3-473E-AA3C-59C2544FC99B}"/>
                </a:ext>
              </a:extLst>
            </p:cNvPr>
            <p:cNvGrpSpPr/>
            <p:nvPr/>
          </p:nvGrpSpPr>
          <p:grpSpPr>
            <a:xfrm>
              <a:off x="6742857" y="1904762"/>
              <a:ext cx="666667" cy="666667"/>
              <a:chOff x="6742857" y="1904762"/>
              <a:chExt cx="666667" cy="666667"/>
            </a:xfrm>
          </p:grpSpPr>
          <p:pic>
            <p:nvPicPr>
              <p:cNvPr id="27" name="Object 21">
                <a:extLst>
                  <a:ext uri="{FF2B5EF4-FFF2-40B4-BE49-F238E27FC236}">
                    <a16:creationId xmlns:a16="http://schemas.microsoft.com/office/drawing/2014/main" id="{6F5EBEC3-41BD-404B-8468-967DC6FC9E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742857" y="1904762"/>
                <a:ext cx="666667" cy="666667"/>
              </a:xfrm>
              <a:prstGeom prst="rect">
                <a:avLst/>
              </a:prstGeom>
            </p:spPr>
          </p:pic>
        </p:grpSp>
        <p:sp>
          <p:nvSpPr>
            <p:cNvPr id="26" name="Object 24">
              <a:extLst>
                <a:ext uri="{FF2B5EF4-FFF2-40B4-BE49-F238E27FC236}">
                  <a16:creationId xmlns:a16="http://schemas.microsoft.com/office/drawing/2014/main" id="{1E2A31F3-4416-41EC-BCF9-622A49ABF2A4}"/>
                </a:ext>
              </a:extLst>
            </p:cNvPr>
            <p:cNvSpPr txBox="1"/>
            <p:nvPr/>
          </p:nvSpPr>
          <p:spPr>
            <a:xfrm>
              <a:off x="6624121" y="2034584"/>
              <a:ext cx="904138" cy="5910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Noto Sans CJK KR Regular" pitchFamily="34" charset="0"/>
                  <a:cs typeface="Noto Sans CJK KR Regular" pitchFamily="34" charset="0"/>
                </a:rPr>
                <a:t>04</a:t>
              </a:r>
              <a:endParaRPr lang="en-US" sz="1200" dirty="0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AE62511-FA8E-467E-A152-A5FDC969B26A}"/>
              </a:ext>
            </a:extLst>
          </p:cNvPr>
          <p:cNvSpPr txBox="1"/>
          <p:nvPr/>
        </p:nvSpPr>
        <p:spPr>
          <a:xfrm>
            <a:off x="7285281" y="2835680"/>
            <a:ext cx="3290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모델 컴파일 설정하기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021A781-2A2B-4E9C-808D-EBFD8C9D3EAD}"/>
              </a:ext>
            </a:extLst>
          </p:cNvPr>
          <p:cNvSpPr txBox="1"/>
          <p:nvPr/>
        </p:nvSpPr>
        <p:spPr>
          <a:xfrm>
            <a:off x="1495140" y="4558318"/>
            <a:ext cx="43468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모든 글자에 대한 </a:t>
            </a:r>
            <a:r>
              <a:rPr lang="ko-KR" altLang="en-US" sz="1200" dirty="0" err="1"/>
              <a:t>소프트맥스</a:t>
            </a:r>
            <a:r>
              <a:rPr lang="ko-KR" altLang="en-US" sz="1200" dirty="0"/>
              <a:t> 출력을 생성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7CBAA3-B6AE-41A4-8ACF-CC63A2C520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5000" y="3632400"/>
            <a:ext cx="4318001" cy="44667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86376CD-C9FC-48CF-9C68-6852ED27C1B4}"/>
              </a:ext>
            </a:extLst>
          </p:cNvPr>
          <p:cNvSpPr txBox="1"/>
          <p:nvPr/>
        </p:nvSpPr>
        <p:spPr>
          <a:xfrm>
            <a:off x="6930140" y="4465235"/>
            <a:ext cx="4346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타깃이 원</a:t>
            </a:r>
            <a:r>
              <a:rPr lang="en-US" altLang="ko-KR" sz="1200" dirty="0"/>
              <a:t>-</a:t>
            </a:r>
            <a:r>
              <a:rPr lang="ko-KR" altLang="en-US" sz="1200" dirty="0"/>
              <a:t>핫 인코딩 된 상태 </a:t>
            </a:r>
            <a:r>
              <a:rPr lang="en-US" altLang="ko-KR" sz="1200" dirty="0"/>
              <a:t>-&gt; </a:t>
            </a:r>
            <a:r>
              <a:rPr lang="en-US" altLang="ko-KR" sz="1200" dirty="0" err="1"/>
              <a:t>categorical_crossentropy</a:t>
            </a:r>
            <a:r>
              <a:rPr lang="en-US" altLang="ko-KR" sz="1200" dirty="0"/>
              <a:t> </a:t>
            </a:r>
            <a:r>
              <a:rPr lang="ko-KR" altLang="en-US" sz="1200" dirty="0"/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282511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965200" y="916532"/>
            <a:ext cx="98044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글자 수준의 </a:t>
            </a:r>
            <a:r>
              <a:rPr lang="en-US" altLang="ko-KR" sz="2400" dirty="0">
                <a:solidFill>
                  <a:srgbClr val="000000"/>
                </a:solidFill>
                <a:latin typeface="S-Core Dream 5 Medium" pitchFamily="34" charset="0"/>
              </a:rPr>
              <a:t>LSTM </a:t>
            </a:r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텍스트 생성 모델 구현 </a:t>
            </a:r>
            <a:r>
              <a:rPr lang="en-US" altLang="ko-KR" sz="2400" dirty="0">
                <a:solidFill>
                  <a:srgbClr val="000000"/>
                </a:solidFill>
                <a:latin typeface="S-Core Dream 5 Medium" pitchFamily="34" charset="0"/>
              </a:rPr>
              <a:t>: </a:t>
            </a:r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언어 모델 훈련과 샘플링</a:t>
            </a:r>
            <a:endParaRPr lang="en-US" sz="1200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023510" y="1476732"/>
            <a:ext cx="246981" cy="63670"/>
            <a:chOff x="1895238" y="4566427"/>
            <a:chExt cx="370471" cy="955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grpSp>
        <p:nvGrpSpPr>
          <p:cNvPr id="16" name="그룹 1001">
            <a:extLst>
              <a:ext uri="{FF2B5EF4-FFF2-40B4-BE49-F238E27FC236}">
                <a16:creationId xmlns:a16="http://schemas.microsoft.com/office/drawing/2014/main" id="{E3A05DC3-FE13-4DA4-A4B7-AC8E47E5480F}"/>
              </a:ext>
            </a:extLst>
          </p:cNvPr>
          <p:cNvGrpSpPr/>
          <p:nvPr/>
        </p:nvGrpSpPr>
        <p:grpSpPr>
          <a:xfrm>
            <a:off x="1023509" y="2667000"/>
            <a:ext cx="4876800" cy="2489200"/>
            <a:chOff x="6742857" y="1885350"/>
            <a:chExt cx="9904762" cy="3618279"/>
          </a:xfrm>
        </p:grpSpPr>
        <p:pic>
          <p:nvPicPr>
            <p:cNvPr id="17" name="Object 2">
              <a:extLst>
                <a:ext uri="{FF2B5EF4-FFF2-40B4-BE49-F238E27FC236}">
                  <a16:creationId xmlns:a16="http://schemas.microsoft.com/office/drawing/2014/main" id="{70AC0D23-38D8-433A-B70B-88A4B1BF4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2857" y="1885350"/>
              <a:ext cx="9904762" cy="3618279"/>
            </a:xfrm>
            <a:prstGeom prst="rect">
              <a:avLst/>
            </a:prstGeom>
          </p:spPr>
        </p:pic>
      </p:grpSp>
      <p:grpSp>
        <p:nvGrpSpPr>
          <p:cNvPr id="18" name="그룹 1006">
            <a:extLst>
              <a:ext uri="{FF2B5EF4-FFF2-40B4-BE49-F238E27FC236}">
                <a16:creationId xmlns:a16="http://schemas.microsoft.com/office/drawing/2014/main" id="{54ADDBA4-4964-4BD0-9AAA-41FD7C94211E}"/>
              </a:ext>
            </a:extLst>
          </p:cNvPr>
          <p:cNvGrpSpPr/>
          <p:nvPr/>
        </p:nvGrpSpPr>
        <p:grpSpPr>
          <a:xfrm>
            <a:off x="943524" y="2679943"/>
            <a:ext cx="609051" cy="487994"/>
            <a:chOff x="6624121" y="1904762"/>
            <a:chExt cx="904138" cy="720865"/>
          </a:xfrm>
        </p:grpSpPr>
        <p:grpSp>
          <p:nvGrpSpPr>
            <p:cNvPr id="19" name="그룹 1007">
              <a:extLst>
                <a:ext uri="{FF2B5EF4-FFF2-40B4-BE49-F238E27FC236}">
                  <a16:creationId xmlns:a16="http://schemas.microsoft.com/office/drawing/2014/main" id="{F546B369-DEC8-4F63-BCB2-A9BC65B9D1F8}"/>
                </a:ext>
              </a:extLst>
            </p:cNvPr>
            <p:cNvGrpSpPr/>
            <p:nvPr/>
          </p:nvGrpSpPr>
          <p:grpSpPr>
            <a:xfrm>
              <a:off x="6742857" y="1904762"/>
              <a:ext cx="666667" cy="666667"/>
              <a:chOff x="6742857" y="1904762"/>
              <a:chExt cx="666667" cy="666667"/>
            </a:xfrm>
          </p:grpSpPr>
          <p:pic>
            <p:nvPicPr>
              <p:cNvPr id="21" name="Object 21">
                <a:extLst>
                  <a:ext uri="{FF2B5EF4-FFF2-40B4-BE49-F238E27FC236}">
                    <a16:creationId xmlns:a16="http://schemas.microsoft.com/office/drawing/2014/main" id="{165DF220-79F3-4230-AC26-D7AB75A6C1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742857" y="1904762"/>
                <a:ext cx="666667" cy="666667"/>
              </a:xfrm>
              <a:prstGeom prst="rect">
                <a:avLst/>
              </a:prstGeom>
            </p:spPr>
          </p:pic>
        </p:grpSp>
        <p:sp>
          <p:nvSpPr>
            <p:cNvPr id="20" name="Object 24">
              <a:extLst>
                <a:ext uri="{FF2B5EF4-FFF2-40B4-BE49-F238E27FC236}">
                  <a16:creationId xmlns:a16="http://schemas.microsoft.com/office/drawing/2014/main" id="{96398C2D-78F7-4F72-87B1-5C8B9EEBB531}"/>
                </a:ext>
              </a:extLst>
            </p:cNvPr>
            <p:cNvSpPr txBox="1"/>
            <p:nvPr/>
          </p:nvSpPr>
          <p:spPr>
            <a:xfrm>
              <a:off x="6624121" y="2034584"/>
              <a:ext cx="904138" cy="5910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Noto Sans CJK KR Regular" pitchFamily="34" charset="0"/>
                  <a:cs typeface="Noto Sans CJK KR Regular" pitchFamily="34" charset="0"/>
                </a:rPr>
                <a:t>05</a:t>
              </a:r>
              <a:endParaRPr lang="en-US" sz="1200" dirty="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CB64F32-2847-4045-A1BD-697132B3A353}"/>
              </a:ext>
            </a:extLst>
          </p:cNvPr>
          <p:cNvSpPr txBox="1"/>
          <p:nvPr/>
        </p:nvSpPr>
        <p:spPr>
          <a:xfrm>
            <a:off x="1603189" y="2835680"/>
            <a:ext cx="41955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모델의 예측이 주어졌을 때 새로운 글자를 </a:t>
            </a:r>
            <a:r>
              <a:rPr lang="ko-KR" altLang="en-US" sz="1200" dirty="0" err="1"/>
              <a:t>샘플링하는</a:t>
            </a:r>
            <a:r>
              <a:rPr lang="ko-KR" altLang="en-US" sz="1200" dirty="0"/>
              <a:t> 함수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F578B2F-2855-419D-8B07-A569A2846717}"/>
              </a:ext>
            </a:extLst>
          </p:cNvPr>
          <p:cNvSpPr txBox="1"/>
          <p:nvPr/>
        </p:nvSpPr>
        <p:spPr>
          <a:xfrm>
            <a:off x="1691124" y="4599997"/>
            <a:ext cx="3600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확률 분포 가중치 조절 </a:t>
            </a:r>
            <a:r>
              <a:rPr lang="en-US" altLang="ko-KR" sz="1200" dirty="0"/>
              <a:t>&amp; </a:t>
            </a:r>
            <a:r>
              <a:rPr lang="ko-KR" altLang="en-US" sz="1200" dirty="0"/>
              <a:t>새로운 글자의 인덱스 추출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988213C-B71B-4453-97D0-0B959C20F81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714"/>
          <a:stretch/>
        </p:blipFill>
        <p:spPr>
          <a:xfrm>
            <a:off x="1887109" y="3307549"/>
            <a:ext cx="3208455" cy="1066800"/>
          </a:xfrm>
          <a:prstGeom prst="rect">
            <a:avLst/>
          </a:prstGeom>
        </p:spPr>
      </p:pic>
      <p:grpSp>
        <p:nvGrpSpPr>
          <p:cNvPr id="25" name="그룹 1001">
            <a:extLst>
              <a:ext uri="{FF2B5EF4-FFF2-40B4-BE49-F238E27FC236}">
                <a16:creationId xmlns:a16="http://schemas.microsoft.com/office/drawing/2014/main" id="{60967CBC-E660-45C9-A9F1-C56883495FA6}"/>
              </a:ext>
            </a:extLst>
          </p:cNvPr>
          <p:cNvGrpSpPr/>
          <p:nvPr/>
        </p:nvGrpSpPr>
        <p:grpSpPr>
          <a:xfrm>
            <a:off x="6763909" y="1468265"/>
            <a:ext cx="4201675" cy="5228868"/>
            <a:chOff x="6742857" y="1885350"/>
            <a:chExt cx="9904762" cy="3618279"/>
          </a:xfrm>
        </p:grpSpPr>
        <p:pic>
          <p:nvPicPr>
            <p:cNvPr id="26" name="Object 2">
              <a:extLst>
                <a:ext uri="{FF2B5EF4-FFF2-40B4-BE49-F238E27FC236}">
                  <a16:creationId xmlns:a16="http://schemas.microsoft.com/office/drawing/2014/main" id="{342C7411-5301-4C86-99F8-F5F0EBE70C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2857" y="1885350"/>
              <a:ext cx="9904762" cy="3618279"/>
            </a:xfrm>
            <a:prstGeom prst="rect">
              <a:avLst/>
            </a:prstGeom>
          </p:spPr>
        </p:pic>
      </p:grpSp>
      <p:grpSp>
        <p:nvGrpSpPr>
          <p:cNvPr id="27" name="그룹 1006">
            <a:extLst>
              <a:ext uri="{FF2B5EF4-FFF2-40B4-BE49-F238E27FC236}">
                <a16:creationId xmlns:a16="http://schemas.microsoft.com/office/drawing/2014/main" id="{A0735B04-A9FB-4BDB-A3DF-9801C1636CC5}"/>
              </a:ext>
            </a:extLst>
          </p:cNvPr>
          <p:cNvGrpSpPr/>
          <p:nvPr/>
        </p:nvGrpSpPr>
        <p:grpSpPr>
          <a:xfrm>
            <a:off x="6692392" y="1476732"/>
            <a:ext cx="609051" cy="514232"/>
            <a:chOff x="6624121" y="1904762"/>
            <a:chExt cx="904138" cy="696188"/>
          </a:xfrm>
        </p:grpSpPr>
        <p:grpSp>
          <p:nvGrpSpPr>
            <p:cNvPr id="28" name="그룹 1007">
              <a:extLst>
                <a:ext uri="{FF2B5EF4-FFF2-40B4-BE49-F238E27FC236}">
                  <a16:creationId xmlns:a16="http://schemas.microsoft.com/office/drawing/2014/main" id="{B69D4F4E-FECD-4FE7-9DA5-7427F2615B81}"/>
                </a:ext>
              </a:extLst>
            </p:cNvPr>
            <p:cNvGrpSpPr/>
            <p:nvPr/>
          </p:nvGrpSpPr>
          <p:grpSpPr>
            <a:xfrm>
              <a:off x="6742857" y="1904762"/>
              <a:ext cx="666667" cy="666667"/>
              <a:chOff x="6742857" y="1904762"/>
              <a:chExt cx="666667" cy="666667"/>
            </a:xfrm>
          </p:grpSpPr>
          <p:pic>
            <p:nvPicPr>
              <p:cNvPr id="30" name="Object 21">
                <a:extLst>
                  <a:ext uri="{FF2B5EF4-FFF2-40B4-BE49-F238E27FC236}">
                    <a16:creationId xmlns:a16="http://schemas.microsoft.com/office/drawing/2014/main" id="{7B2E115B-93A1-472E-BE72-906DDA69E2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742857" y="1904762"/>
                <a:ext cx="666667" cy="666667"/>
              </a:xfrm>
              <a:prstGeom prst="rect">
                <a:avLst/>
              </a:prstGeom>
            </p:spPr>
          </p:pic>
        </p:grpSp>
        <p:sp>
          <p:nvSpPr>
            <p:cNvPr id="29" name="Object 24">
              <a:extLst>
                <a:ext uri="{FF2B5EF4-FFF2-40B4-BE49-F238E27FC236}">
                  <a16:creationId xmlns:a16="http://schemas.microsoft.com/office/drawing/2014/main" id="{EC27F109-676D-4CB1-AD98-623D936DE9D8}"/>
                </a:ext>
              </a:extLst>
            </p:cNvPr>
            <p:cNvSpPr txBox="1"/>
            <p:nvPr/>
          </p:nvSpPr>
          <p:spPr>
            <a:xfrm>
              <a:off x="6624121" y="2059265"/>
              <a:ext cx="904138" cy="54168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Noto Sans CJK KR Regular" pitchFamily="34" charset="0"/>
                  <a:cs typeface="Noto Sans CJK KR Regular" pitchFamily="34" charset="0"/>
                </a:rPr>
                <a:t>06</a:t>
              </a:r>
              <a:endParaRPr lang="en-US" sz="1200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C92511F3-D180-46F0-ADD2-97CD26674F62}"/>
              </a:ext>
            </a:extLst>
          </p:cNvPr>
          <p:cNvSpPr txBox="1"/>
          <p:nvPr/>
        </p:nvSpPr>
        <p:spPr>
          <a:xfrm>
            <a:off x="7356025" y="1636945"/>
            <a:ext cx="3290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텍스트 생성 루프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B757A37-9071-495C-978C-C542720195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6972" y="1922582"/>
            <a:ext cx="3102009" cy="459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864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BDDCB1-B8DF-46A9-B2D8-6C4D510CB647}"/>
              </a:ext>
            </a:extLst>
          </p:cNvPr>
          <p:cNvSpPr txBox="1"/>
          <p:nvPr/>
        </p:nvSpPr>
        <p:spPr>
          <a:xfrm>
            <a:off x="203200" y="535900"/>
            <a:ext cx="604520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0963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b="1" dirty="0" err="1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에포크</a:t>
            </a:r>
            <a:r>
              <a:rPr lang="ko-KR" altLang="ko-KR" sz="1200" b="1" dirty="0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20</a:t>
            </a:r>
            <a:r>
              <a:rPr lang="en-US" altLang="ko-KR" sz="1200" b="1" dirty="0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endParaRPr lang="en-US" altLang="ko-KR" sz="1200" dirty="0">
              <a:solidFill>
                <a:srgbClr val="000000"/>
              </a:solidFill>
              <a:highlight>
                <a:srgbClr val="00FFFF"/>
              </a:highlight>
              <a:latin typeface="Courier New" panose="02070309020205020404" pitchFamily="49" charset="0"/>
              <a:ea typeface="Helvetica Neue"/>
              <a:cs typeface="Courier New" panose="02070309020205020404" pitchFamily="49" charset="0"/>
            </a:endParaRPr>
          </a:p>
          <a:p>
            <a:pPr defTabSz="60963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  <a:ea typeface="Helvetica Neue"/>
              <a:cs typeface="Courier New" panose="02070309020205020404" pitchFamily="49" charset="0"/>
            </a:endParaRPr>
          </a:p>
          <a:p>
            <a:pPr defTabSz="60963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시드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텍스트: "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slowly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ascending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ranks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classes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,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in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which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,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through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fo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" 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  <a:ea typeface="Helvetica Neue"/>
              <a:cs typeface="Courier New" panose="02070309020205020404" pitchFamily="49" charset="0"/>
            </a:endParaRPr>
          </a:p>
          <a:p>
            <a:pPr defTabSz="60963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  <a:ea typeface="Helvetica Neue"/>
              <a:cs typeface="Courier New" panose="02070309020205020404" pitchFamily="49" charset="0"/>
            </a:endParaRPr>
          </a:p>
          <a:p>
            <a:pPr defTabSz="60963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b="1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온도: 0.2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slowly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ascending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ranks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classes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,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in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which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, </a:t>
            </a:r>
            <a:endParaRPr lang="ko-KR" altLang="ko-KR" sz="1867" dirty="0"/>
          </a:p>
          <a:p>
            <a:pPr defTabSz="60963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through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for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same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for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fact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that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superiority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present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sense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bring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to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states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same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sense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same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time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same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time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sense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is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all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same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superstill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to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look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superiority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same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time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same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as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fact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that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is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sense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become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sense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same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superstill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present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something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same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thing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in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same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time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same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  <a:ea typeface="Helvetica Neue"/>
              <a:cs typeface="Courier New" panose="02070309020205020404" pitchFamily="49" charset="0"/>
            </a:endParaRPr>
          </a:p>
          <a:p>
            <a:pPr defTabSz="60963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  <a:ea typeface="Helvetica Neue"/>
              <a:cs typeface="Courier New" panose="02070309020205020404" pitchFamily="49" charset="0"/>
            </a:endParaRPr>
          </a:p>
          <a:p>
            <a:pPr defTabSz="60963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b="1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온도: 0.5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slowly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ascending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ranks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classes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,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in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which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,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through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for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other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world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a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countrovity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,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with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general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an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explanation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most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in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anything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literation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past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that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same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fact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to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same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incased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to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receed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faurtly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with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act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seriously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deception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mankind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consequence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sense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existence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life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fact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that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souls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fashion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superiority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future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,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a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distinguician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has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not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to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which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  <a:ea typeface="Helvetica Neue"/>
              <a:cs typeface="Courier New" panose="02070309020205020404" pitchFamily="49" charset="0"/>
            </a:endParaRPr>
          </a:p>
          <a:p>
            <a:pPr defTabSz="60963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  <a:ea typeface="Helvetica Neue"/>
              <a:cs typeface="Courier New" panose="02070309020205020404" pitchFamily="49" charset="0"/>
            </a:endParaRPr>
          </a:p>
          <a:p>
            <a:pPr defTabSz="60963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1200" b="1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온도: 1.0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slowly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ascending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ranks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classes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,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in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which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,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through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for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ome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,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it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repulsed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by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sick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and,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is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lacking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frex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,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mark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a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notable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anything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rankinds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that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assigned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to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them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with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peculiared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as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wquies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,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some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learn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crkedlations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with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inligicace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,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difficulty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spirit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conscience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,"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in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which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it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is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neiching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who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wond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is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striye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as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clasper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"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in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germany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,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occasion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,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brief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true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last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preachs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as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we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should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it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now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in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order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apparently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no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artingszfessing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than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with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reduced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science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,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ea typeface="Helvetica Neue"/>
                <a:cs typeface="Courier New" panose="02070309020205020404" pitchFamily="49" charset="0"/>
              </a:rPr>
              <a:t>things</a:t>
            </a:r>
            <a:endParaRPr lang="ko-KR" altLang="ko-KR" sz="2667" dirty="0"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2560BD-B62E-48FE-B74A-DAAEBADB09DA}"/>
              </a:ext>
            </a:extLst>
          </p:cNvPr>
          <p:cNvSpPr txBox="1"/>
          <p:nvPr/>
        </p:nvSpPr>
        <p:spPr>
          <a:xfrm>
            <a:off x="6270171" y="535900"/>
            <a:ext cx="5842000" cy="6288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1200" b="1" dirty="0" err="1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에포크</a:t>
            </a:r>
            <a:r>
              <a:rPr lang="ko-KR" altLang="ko-KR" sz="1200" b="1" dirty="0">
                <a:solidFill>
                  <a:srgbClr val="000000"/>
                </a:solidFill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59</a:t>
            </a:r>
            <a:endParaRPr lang="en-US" altLang="ko-KR" sz="1200" b="1" dirty="0">
              <a:solidFill>
                <a:srgbClr val="000000"/>
              </a:solidFill>
              <a:highlight>
                <a:srgbClr val="00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시드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텍스트: "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slowly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ascending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ranks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classes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which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through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  <a:p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ko-KR" altLang="ko-KR" sz="1200" b="1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온도: 0.2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slowly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ascending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ranks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classes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which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through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former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present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consideration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invention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taste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before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contradiction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contrary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some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superfulness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words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contrary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conditions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general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subject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ko-KR" altLang="ko-KR" sz="1200" b="1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온도: 0.5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slowly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ascending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ranks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classes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which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through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form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own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sense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precisely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strange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present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calual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heavy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would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himself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will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perhapslabbbk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conception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contrary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flother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virtues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brutaly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believes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order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desire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strange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world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determine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up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europeaned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that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experience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which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disposed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highes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conscience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and </a:t>
            </a:r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ko-KR" sz="12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ko-KR" altLang="ko-KR" sz="1200" b="1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온도: 1.0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slowly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ascending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ranks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classes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which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through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folly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best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sense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into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ceurose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dull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every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things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consing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neverthtinior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feshing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around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solitude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such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futurals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must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leaded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?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keg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badness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dramaum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what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could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have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been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partially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feminine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who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very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revenge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facts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intrudificiates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spirit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,"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weii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of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itself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and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there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sould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gromport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when</a:t>
            </a:r>
            <a:r>
              <a:rPr lang="en-US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they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datise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externess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unif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ko-KR" altLang="ko-KR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ko-KR" altLang="ko-KR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eleva</a:t>
            </a:r>
            <a:r>
              <a:rPr lang="ko-KR" altLang="ko-KR" sz="1867" dirty="0"/>
              <a:t> </a:t>
            </a:r>
            <a:endParaRPr lang="ko-KR" altLang="ko-KR" sz="2667" dirty="0">
              <a:latin typeface="Arial" panose="020B0604020202020204" pitchFamily="34" charset="0"/>
            </a:endParaRPr>
          </a:p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10335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B7FAE2-8202-4354-8641-0372C8402443}"/>
              </a:ext>
            </a:extLst>
          </p:cNvPr>
          <p:cNvSpPr txBox="1"/>
          <p:nvPr/>
        </p:nvSpPr>
        <p:spPr>
          <a:xfrm>
            <a:off x="203200" y="119380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신경망 모델들</a:t>
            </a:r>
            <a:endParaRPr lang="en-US" altLang="ko-KR" sz="2400" b="1" dirty="0"/>
          </a:p>
          <a:p>
            <a:r>
              <a:rPr lang="en-US" altLang="ko-KR" sz="2400" dirty="0"/>
              <a:t> ___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6502E2-E6EE-426C-B6A7-FD3B7908CBC4}"/>
              </a:ext>
            </a:extLst>
          </p:cNvPr>
          <p:cNvSpPr txBox="1"/>
          <p:nvPr/>
        </p:nvSpPr>
        <p:spPr>
          <a:xfrm>
            <a:off x="508000" y="2808804"/>
            <a:ext cx="4521200" cy="666977"/>
          </a:xfrm>
          <a:prstGeom prst="rect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867" dirty="0"/>
              <a:t>- </a:t>
            </a:r>
            <a:r>
              <a:rPr lang="ko-KR" altLang="en-US" sz="1867" dirty="0"/>
              <a:t>네트워크 입력과 출력이 하나라고 가정</a:t>
            </a:r>
            <a:r>
              <a:rPr lang="en-US" altLang="ko-KR" sz="1867" dirty="0"/>
              <a:t> </a:t>
            </a:r>
          </a:p>
          <a:p>
            <a:r>
              <a:rPr lang="en-US" altLang="ko-KR" sz="1867" dirty="0"/>
              <a:t>- </a:t>
            </a:r>
            <a:r>
              <a:rPr lang="ko-KR" altLang="en-US" sz="1867" dirty="0"/>
              <a:t>이 모델은 층을 차례대로 쌓아 구성</a:t>
            </a:r>
          </a:p>
        </p:txBody>
      </p:sp>
      <p:pic>
        <p:nvPicPr>
          <p:cNvPr id="1026" name="Picture 2" descr="Keras를 사용한 빠른 실험">
            <a:extLst>
              <a:ext uri="{FF2B5EF4-FFF2-40B4-BE49-F238E27FC236}">
                <a16:creationId xmlns:a16="http://schemas.microsoft.com/office/drawing/2014/main" id="{181EDAD2-9C7A-4F83-BD3A-D8F14C652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850" y="1452610"/>
            <a:ext cx="4375150" cy="241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089CAA0-4017-47A3-8C39-2818E26823E9}"/>
              </a:ext>
            </a:extLst>
          </p:cNvPr>
          <p:cNvSpPr txBox="1"/>
          <p:nvPr/>
        </p:nvSpPr>
        <p:spPr>
          <a:xfrm>
            <a:off x="617537" y="2311400"/>
            <a:ext cx="1727200" cy="6669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867" dirty="0"/>
              <a:t>Sequential </a:t>
            </a:r>
            <a:r>
              <a:rPr lang="ko-KR" altLang="en-US" sz="1867" dirty="0"/>
              <a:t>모델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5D5C77-D8A1-4BD4-B1FE-E27F2F907B2B}"/>
              </a:ext>
            </a:extLst>
          </p:cNvPr>
          <p:cNvSpPr txBox="1"/>
          <p:nvPr/>
        </p:nvSpPr>
        <p:spPr>
          <a:xfrm>
            <a:off x="617537" y="4269183"/>
            <a:ext cx="1727200" cy="6669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867" dirty="0"/>
              <a:t>다중 입력</a:t>
            </a:r>
            <a:r>
              <a:rPr lang="en-US" altLang="ko-KR" sz="1867" dirty="0"/>
              <a:t> </a:t>
            </a:r>
            <a:r>
              <a:rPr lang="ko-KR" altLang="en-US" sz="1867" dirty="0"/>
              <a:t>모델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353A79-3225-4A9B-8284-1C3EAF299495}"/>
              </a:ext>
            </a:extLst>
          </p:cNvPr>
          <p:cNvSpPr txBox="1"/>
          <p:nvPr/>
        </p:nvSpPr>
        <p:spPr>
          <a:xfrm>
            <a:off x="617537" y="4806235"/>
            <a:ext cx="6945312" cy="666977"/>
          </a:xfrm>
          <a:prstGeom prst="rect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867" dirty="0"/>
              <a:t>-  </a:t>
            </a:r>
            <a:r>
              <a:rPr lang="ko-KR" altLang="en-US" sz="1867" dirty="0">
                <a:solidFill>
                  <a:srgbClr val="494E52"/>
                </a:solidFill>
                <a:latin typeface="-apple-system"/>
              </a:rPr>
              <a:t>다양한 입력 소스에서 전달된 데이터를 다른 종류의 신경망 층을 사용하여 처리하고 합치는 모델 형식</a:t>
            </a:r>
            <a:endParaRPr lang="en-US" altLang="ko-KR" sz="1867" dirty="0"/>
          </a:p>
        </p:txBody>
      </p:sp>
      <p:pic>
        <p:nvPicPr>
          <p:cNvPr id="1028" name="Picture 4" descr="딥러닝을 위한 고급 도구 - Cornor&amp;#39;s Blog">
            <a:extLst>
              <a:ext uri="{FF2B5EF4-FFF2-40B4-BE49-F238E27FC236}">
                <a16:creationId xmlns:a16="http://schemas.microsoft.com/office/drawing/2014/main" id="{A67C957C-287E-4130-9CE5-8C35B1045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799" y="3673749"/>
            <a:ext cx="3759201" cy="290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5586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965200" y="916532"/>
            <a:ext cx="98044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정리</a:t>
            </a:r>
            <a:endParaRPr lang="en-US" sz="1200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023510" y="1476732"/>
            <a:ext cx="246981" cy="63670"/>
            <a:chOff x="1895238" y="4566427"/>
            <a:chExt cx="370471" cy="955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sp>
        <p:nvSpPr>
          <p:cNvPr id="5" name="Object 11">
            <a:extLst>
              <a:ext uri="{FF2B5EF4-FFF2-40B4-BE49-F238E27FC236}">
                <a16:creationId xmlns:a16="http://schemas.microsoft.com/office/drawing/2014/main" id="{92711959-4C79-4A79-8992-576D33149006}"/>
              </a:ext>
            </a:extLst>
          </p:cNvPr>
          <p:cNvSpPr txBox="1"/>
          <p:nvPr/>
        </p:nvSpPr>
        <p:spPr>
          <a:xfrm>
            <a:off x="965200" y="1540403"/>
            <a:ext cx="10464801" cy="20589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-   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이전의 토큰이 주어지면 다음 토큰을 예측하는 모델을 훈련하여 시퀀스 데이터를 생성할 수 있다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.</a:t>
            </a:r>
          </a:p>
          <a:p>
            <a:pPr>
              <a:lnSpc>
                <a:spcPct val="250000"/>
              </a:lnSpc>
            </a:pP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-    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텍스트의 경우 이런 모델을 언어 모델이라고 칭함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.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단어 또는 글자 단위 모두 가능</a:t>
            </a:r>
            <a:endParaRPr lang="en-US" altLang="ko-KR" sz="1333" dirty="0">
              <a:solidFill>
                <a:srgbClr val="202124"/>
              </a:solidFill>
              <a:latin typeface="Apple SD Gothic Neo"/>
            </a:endParaRPr>
          </a:p>
          <a:p>
            <a:pPr marL="228611" indent="-228611">
              <a:lnSpc>
                <a:spcPct val="250000"/>
              </a:lnSpc>
              <a:buFontTx/>
              <a:buChar char="-"/>
            </a:pP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다음 토큰을 </a:t>
            </a:r>
            <a:r>
              <a:rPr lang="ko-KR" altLang="en-US" sz="1333" dirty="0" err="1">
                <a:solidFill>
                  <a:srgbClr val="202124"/>
                </a:solidFill>
                <a:latin typeface="Apple SD Gothic Neo"/>
              </a:rPr>
              <a:t>샘플링할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 때 모델이 만든 출력에 집중하는 것과 무작위성을 주입하는 것 사이에 균형을 맞춰야 함</a:t>
            </a:r>
            <a:endParaRPr lang="en-US" altLang="ko-KR" sz="1333" dirty="0">
              <a:solidFill>
                <a:srgbClr val="202124"/>
              </a:solidFill>
              <a:latin typeface="Apple SD Gothic Neo"/>
            </a:endParaRPr>
          </a:p>
          <a:p>
            <a:pPr marL="228611" indent="-228611">
              <a:lnSpc>
                <a:spcPct val="250000"/>
              </a:lnSpc>
              <a:buFontTx/>
              <a:buChar char="-"/>
            </a:pP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이를 위해 소프트 맥스 온도 개념을 사용 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-&gt;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다양한 실험을 통해 적절한 값을 찾아야 함</a:t>
            </a:r>
            <a:endParaRPr lang="en-US" altLang="ko-KR" sz="1333" dirty="0">
              <a:solidFill>
                <a:srgbClr val="202124"/>
              </a:solidFill>
              <a:latin typeface="Apple SD Gothic Neo"/>
            </a:endParaRPr>
          </a:p>
        </p:txBody>
      </p:sp>
    </p:spTree>
    <p:extLst>
      <p:ext uri="{BB962C8B-B14F-4D97-AF65-F5344CB8AC3E}">
        <p14:creationId xmlns:p14="http://schemas.microsoft.com/office/powerpoint/2010/main" val="13598017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947620" y="4435367"/>
            <a:ext cx="6295238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600" kern="0" spc="67" dirty="0" err="1">
                <a:solidFill>
                  <a:srgbClr val="000000"/>
                </a:solidFill>
                <a:latin typeface="Gmarket Sans Medium" pitchFamily="34" charset="0"/>
              </a:rPr>
              <a:t>딥드림</a:t>
            </a:r>
            <a:endParaRPr lang="en-US" sz="1200" dirty="0"/>
          </a:p>
        </p:txBody>
      </p:sp>
      <p:sp>
        <p:nvSpPr>
          <p:cNvPr id="3" name="Object 3"/>
          <p:cNvSpPr txBox="1"/>
          <p:nvPr/>
        </p:nvSpPr>
        <p:spPr>
          <a:xfrm>
            <a:off x="1123810" y="1399143"/>
            <a:ext cx="9942857" cy="331385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934" kern="0" spc="2733" dirty="0">
                <a:solidFill>
                  <a:srgbClr val="000000"/>
                </a:solidFill>
                <a:latin typeface="Noto Sans CJK KR Regular" pitchFamily="34" charset="0"/>
              </a:rPr>
              <a:t>8.2</a:t>
            </a:r>
            <a:endParaRPr lang="en-US" sz="1200" dirty="0"/>
          </a:p>
        </p:txBody>
      </p:sp>
      <p:grpSp>
        <p:nvGrpSpPr>
          <p:cNvPr id="1001" name="그룹 1001"/>
          <p:cNvGrpSpPr/>
          <p:nvPr/>
        </p:nvGrpSpPr>
        <p:grpSpPr>
          <a:xfrm>
            <a:off x="1930400" y="1488935"/>
            <a:ext cx="2748172" cy="913199"/>
            <a:chOff x="5834549" y="3776092"/>
            <a:chExt cx="4122258" cy="136979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441280" y="4066363"/>
              <a:ext cx="2908796" cy="611465"/>
              <a:chOff x="6441280" y="4066363"/>
              <a:chExt cx="2908796" cy="611465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6441280" y="4066363"/>
                <a:ext cx="2908796" cy="611465"/>
              </a:xfrm>
              <a:prstGeom prst="rect">
                <a:avLst/>
              </a:prstGeom>
            </p:spPr>
          </p:pic>
        </p:grpSp>
        <p:sp>
          <p:nvSpPr>
            <p:cNvPr id="8" name="Object 8"/>
            <p:cNvSpPr txBox="1"/>
            <p:nvPr/>
          </p:nvSpPr>
          <p:spPr>
            <a:xfrm>
              <a:off x="5834549" y="3776092"/>
              <a:ext cx="4122258" cy="13697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667" kern="0" spc="2067" dirty="0">
                  <a:solidFill>
                    <a:srgbClr val="000000"/>
                  </a:solidFill>
                  <a:latin typeface="Noto Sans CJK KR Regular" pitchFamily="34" charset="0"/>
                  <a:cs typeface="Noto Sans CJK KR Regular" pitchFamily="34" charset="0"/>
                </a:rPr>
                <a:t>CHAPTER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493701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965200" y="1540403"/>
            <a:ext cx="10922000" cy="25717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 -     </a:t>
            </a:r>
            <a:r>
              <a:rPr lang="ko-KR" altLang="en-US" sz="1333" dirty="0" err="1">
                <a:solidFill>
                  <a:srgbClr val="202124"/>
                </a:solidFill>
                <a:latin typeface="Apple SD Gothic Neo"/>
              </a:rPr>
              <a:t>합성곱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 신경망이 학습한 표현을 사용하여 예술적으로 이미지를 조작하는 기법</a:t>
            </a:r>
            <a:endParaRPr lang="en-US" altLang="ko-KR" sz="1333" dirty="0">
              <a:solidFill>
                <a:srgbClr val="202124"/>
              </a:solidFill>
              <a:latin typeface="Apple SD Gothic Neo"/>
            </a:endParaRPr>
          </a:p>
          <a:p>
            <a:pPr marL="228611" indent="-228611">
              <a:lnSpc>
                <a:spcPct val="250000"/>
              </a:lnSpc>
              <a:buFontTx/>
              <a:buChar char="-"/>
            </a:pP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2015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년 여름 구글이 카페 딥러닝 라이브러리를 사용하여 구현한 것을 처음 공개</a:t>
            </a:r>
            <a:endParaRPr lang="en-US" altLang="ko-KR" sz="1333" dirty="0">
              <a:solidFill>
                <a:srgbClr val="202124"/>
              </a:solidFill>
              <a:latin typeface="Apple SD Gothic Neo"/>
            </a:endParaRPr>
          </a:p>
          <a:p>
            <a:pPr marL="228611" indent="-228611">
              <a:lnSpc>
                <a:spcPct val="250000"/>
              </a:lnSpc>
              <a:buFontTx/>
              <a:buChar char="-"/>
            </a:pPr>
            <a:r>
              <a:rPr lang="ko-KR" altLang="en-US" sz="1333" dirty="0" err="1">
                <a:solidFill>
                  <a:srgbClr val="202124"/>
                </a:solidFill>
                <a:latin typeface="Apple SD Gothic Neo"/>
              </a:rPr>
              <a:t>딥드림에서는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 특정 필터가 아니라 전체 층의 활성화를 최대화 하며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,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한꺼번에 많은 특성을 섞어 </a:t>
            </a:r>
            <a:r>
              <a:rPr lang="ko-KR" altLang="en-US" sz="1333" dirty="0" err="1">
                <a:solidFill>
                  <a:srgbClr val="202124"/>
                </a:solidFill>
                <a:latin typeface="Apple SD Gothic Neo"/>
              </a:rPr>
              <a:t>시각화함</a:t>
            </a:r>
            <a:endParaRPr lang="en-US" altLang="ko-KR" sz="1333" dirty="0">
              <a:solidFill>
                <a:srgbClr val="202124"/>
              </a:solidFill>
              <a:latin typeface="Apple SD Gothic Neo"/>
            </a:endParaRPr>
          </a:p>
          <a:p>
            <a:pPr marL="228611" indent="-228611">
              <a:lnSpc>
                <a:spcPct val="250000"/>
              </a:lnSpc>
              <a:buFontTx/>
              <a:buChar char="-"/>
            </a:pP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빈 이미지나 노이즈가 조금 있는 입력이 아니라 이미 가지고 있는 이미지를 사용하여 기존 시각 패턴을 바탕으로 이미지 요소들을 왜곡시킴</a:t>
            </a:r>
            <a:endParaRPr lang="en-US" altLang="ko-KR" sz="1333" dirty="0">
              <a:solidFill>
                <a:srgbClr val="202124"/>
              </a:solidFill>
              <a:latin typeface="Apple SD Gothic Neo"/>
            </a:endParaRPr>
          </a:p>
          <a:p>
            <a:pPr marL="228611" indent="-228611">
              <a:lnSpc>
                <a:spcPct val="250000"/>
              </a:lnSpc>
              <a:buFontTx/>
              <a:buChar char="-"/>
            </a:pP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입력 이미지는 시각 품질을 높이기 위해 여러 다른 스케일로 처리함</a:t>
            </a:r>
            <a:endParaRPr lang="en-US" altLang="ko-KR" sz="1333" dirty="0">
              <a:solidFill>
                <a:srgbClr val="202124"/>
              </a:solidFill>
              <a:latin typeface="Apple SD Gothic Neo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65200" y="916532"/>
            <a:ext cx="439124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 err="1">
                <a:solidFill>
                  <a:srgbClr val="000000"/>
                </a:solidFill>
                <a:latin typeface="S-Core Dream 5 Medium" pitchFamily="34" charset="0"/>
              </a:rPr>
              <a:t>딥드림이란</a:t>
            </a:r>
            <a:r>
              <a:rPr lang="en-US" altLang="ko-KR" sz="2400" dirty="0">
                <a:solidFill>
                  <a:srgbClr val="000000"/>
                </a:solidFill>
                <a:latin typeface="S-Core Dream 5 Medium" pitchFamily="34" charset="0"/>
              </a:rPr>
              <a:t>?</a:t>
            </a:r>
            <a:endParaRPr lang="en-US" sz="1200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023510" y="1476732"/>
            <a:ext cx="246981" cy="63670"/>
            <a:chOff x="1895238" y="4566427"/>
            <a:chExt cx="370471" cy="955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365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965200" y="916532"/>
            <a:ext cx="439124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 err="1">
                <a:solidFill>
                  <a:srgbClr val="000000"/>
                </a:solidFill>
                <a:latin typeface="S-Core Dream 5 Medium" pitchFamily="34" charset="0"/>
              </a:rPr>
              <a:t>케라스</a:t>
            </a:r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 </a:t>
            </a:r>
            <a:r>
              <a:rPr lang="ko-KR" altLang="en-US" sz="2400" dirty="0" err="1">
                <a:solidFill>
                  <a:srgbClr val="000000"/>
                </a:solidFill>
                <a:latin typeface="S-Core Dream 5 Medium" pitchFamily="34" charset="0"/>
              </a:rPr>
              <a:t>딥드림</a:t>
            </a:r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 구현</a:t>
            </a:r>
            <a:endParaRPr lang="en-US" sz="1200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023510" y="1476732"/>
            <a:ext cx="246981" cy="63670"/>
            <a:chOff x="1895238" y="4566427"/>
            <a:chExt cx="370471" cy="955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grpSp>
        <p:nvGrpSpPr>
          <p:cNvPr id="8" name="그룹 1001">
            <a:extLst>
              <a:ext uri="{FF2B5EF4-FFF2-40B4-BE49-F238E27FC236}">
                <a16:creationId xmlns:a16="http://schemas.microsoft.com/office/drawing/2014/main" id="{438462D9-BE38-4C6C-9304-EAE49FDC4D94}"/>
              </a:ext>
            </a:extLst>
          </p:cNvPr>
          <p:cNvGrpSpPr/>
          <p:nvPr/>
        </p:nvGrpSpPr>
        <p:grpSpPr>
          <a:xfrm>
            <a:off x="863600" y="1727099"/>
            <a:ext cx="6553200" cy="2142905"/>
            <a:chOff x="6742857" y="1885350"/>
            <a:chExt cx="9904762" cy="3618279"/>
          </a:xfrm>
        </p:grpSpPr>
        <p:pic>
          <p:nvPicPr>
            <p:cNvPr id="9" name="Object 2">
              <a:extLst>
                <a:ext uri="{FF2B5EF4-FFF2-40B4-BE49-F238E27FC236}">
                  <a16:creationId xmlns:a16="http://schemas.microsoft.com/office/drawing/2014/main" id="{4135B432-CC4B-4F15-A9F4-7BE83077C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2857" y="1885350"/>
              <a:ext cx="9904762" cy="3618279"/>
            </a:xfrm>
            <a:prstGeom prst="rect">
              <a:avLst/>
            </a:prstGeom>
          </p:spPr>
        </p:pic>
      </p:grpSp>
      <p:grpSp>
        <p:nvGrpSpPr>
          <p:cNvPr id="10" name="그룹 1006">
            <a:extLst>
              <a:ext uri="{FF2B5EF4-FFF2-40B4-BE49-F238E27FC236}">
                <a16:creationId xmlns:a16="http://schemas.microsoft.com/office/drawing/2014/main" id="{A251BEA6-9B29-49F4-9EEC-877FB6F7E886}"/>
              </a:ext>
            </a:extLst>
          </p:cNvPr>
          <p:cNvGrpSpPr/>
          <p:nvPr/>
        </p:nvGrpSpPr>
        <p:grpSpPr>
          <a:xfrm>
            <a:off x="783615" y="1740042"/>
            <a:ext cx="609051" cy="487994"/>
            <a:chOff x="6624121" y="1904762"/>
            <a:chExt cx="904138" cy="720865"/>
          </a:xfrm>
        </p:grpSpPr>
        <p:grpSp>
          <p:nvGrpSpPr>
            <p:cNvPr id="12" name="그룹 1007">
              <a:extLst>
                <a:ext uri="{FF2B5EF4-FFF2-40B4-BE49-F238E27FC236}">
                  <a16:creationId xmlns:a16="http://schemas.microsoft.com/office/drawing/2014/main" id="{DFAE52B9-0F01-45A3-8940-857514084A79}"/>
                </a:ext>
              </a:extLst>
            </p:cNvPr>
            <p:cNvGrpSpPr/>
            <p:nvPr/>
          </p:nvGrpSpPr>
          <p:grpSpPr>
            <a:xfrm>
              <a:off x="6742857" y="1904762"/>
              <a:ext cx="666667" cy="666667"/>
              <a:chOff x="6742857" y="1904762"/>
              <a:chExt cx="666667" cy="666667"/>
            </a:xfrm>
          </p:grpSpPr>
          <p:pic>
            <p:nvPicPr>
              <p:cNvPr id="16" name="Object 21">
                <a:extLst>
                  <a:ext uri="{FF2B5EF4-FFF2-40B4-BE49-F238E27FC236}">
                    <a16:creationId xmlns:a16="http://schemas.microsoft.com/office/drawing/2014/main" id="{88ECD5CC-0A35-4EAE-8100-284D69A25A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742857" y="1904762"/>
                <a:ext cx="666667" cy="666667"/>
              </a:xfrm>
              <a:prstGeom prst="rect">
                <a:avLst/>
              </a:prstGeom>
            </p:spPr>
          </p:pic>
        </p:grpSp>
        <p:sp>
          <p:nvSpPr>
            <p:cNvPr id="14" name="Object 24">
              <a:extLst>
                <a:ext uri="{FF2B5EF4-FFF2-40B4-BE49-F238E27FC236}">
                  <a16:creationId xmlns:a16="http://schemas.microsoft.com/office/drawing/2014/main" id="{E8EF0D6C-EB9E-4026-8D18-E2F36FB7902C}"/>
                </a:ext>
              </a:extLst>
            </p:cNvPr>
            <p:cNvSpPr txBox="1"/>
            <p:nvPr/>
          </p:nvSpPr>
          <p:spPr>
            <a:xfrm>
              <a:off x="6624121" y="2034584"/>
              <a:ext cx="904138" cy="5910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Noto Sans CJK KR Regular" pitchFamily="34" charset="0"/>
                  <a:cs typeface="Noto Sans CJK KR Regular" pitchFamily="34" charset="0"/>
                </a:rPr>
                <a:t>01</a:t>
              </a:r>
              <a:endParaRPr lang="en-US" sz="1200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71E7368-D030-4A36-87C8-75B5E9EBF493}"/>
              </a:ext>
            </a:extLst>
          </p:cNvPr>
          <p:cNvSpPr txBox="1"/>
          <p:nvPr/>
        </p:nvSpPr>
        <p:spPr>
          <a:xfrm>
            <a:off x="1443281" y="1895778"/>
            <a:ext cx="3290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사전 훈련된 </a:t>
            </a:r>
            <a:r>
              <a:rPr lang="ko-KR" altLang="en-US" sz="1200" dirty="0" err="1"/>
              <a:t>인셉션</a:t>
            </a:r>
            <a:r>
              <a:rPr lang="ko-KR" altLang="en-US" sz="1200" dirty="0"/>
              <a:t> </a:t>
            </a:r>
            <a:r>
              <a:rPr lang="en-US" altLang="ko-KR" sz="1200" dirty="0"/>
              <a:t>V3 </a:t>
            </a:r>
            <a:r>
              <a:rPr lang="ko-KR" altLang="en-US" sz="1200" dirty="0"/>
              <a:t>모델 로드하기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B25D4B-078A-4192-9037-9A3DA96172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141" y="2406670"/>
            <a:ext cx="6139291" cy="1206809"/>
          </a:xfrm>
          <a:prstGeom prst="rect">
            <a:avLst/>
          </a:prstGeom>
        </p:spPr>
      </p:pic>
      <p:grpSp>
        <p:nvGrpSpPr>
          <p:cNvPr id="20" name="그룹 1001">
            <a:extLst>
              <a:ext uri="{FF2B5EF4-FFF2-40B4-BE49-F238E27FC236}">
                <a16:creationId xmlns:a16="http://schemas.microsoft.com/office/drawing/2014/main" id="{6A0A7C18-9A07-4D47-93E9-CE749E11C0C3}"/>
              </a:ext>
            </a:extLst>
          </p:cNvPr>
          <p:cNvGrpSpPr/>
          <p:nvPr/>
        </p:nvGrpSpPr>
        <p:grpSpPr>
          <a:xfrm>
            <a:off x="7975601" y="1727099"/>
            <a:ext cx="2856895" cy="2142905"/>
            <a:chOff x="6742857" y="1885350"/>
            <a:chExt cx="9904762" cy="3618279"/>
          </a:xfrm>
        </p:grpSpPr>
        <p:pic>
          <p:nvPicPr>
            <p:cNvPr id="21" name="Object 2">
              <a:extLst>
                <a:ext uri="{FF2B5EF4-FFF2-40B4-BE49-F238E27FC236}">
                  <a16:creationId xmlns:a16="http://schemas.microsoft.com/office/drawing/2014/main" id="{A028AE8F-EA2E-474E-90E0-F007F315D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2857" y="1885350"/>
              <a:ext cx="9904762" cy="3618279"/>
            </a:xfrm>
            <a:prstGeom prst="rect">
              <a:avLst/>
            </a:prstGeom>
          </p:spPr>
        </p:pic>
      </p:grpSp>
      <p:grpSp>
        <p:nvGrpSpPr>
          <p:cNvPr id="22" name="그룹 1006">
            <a:extLst>
              <a:ext uri="{FF2B5EF4-FFF2-40B4-BE49-F238E27FC236}">
                <a16:creationId xmlns:a16="http://schemas.microsoft.com/office/drawing/2014/main" id="{BF61D096-EB59-4AD4-92C9-35CCAEA13127}"/>
              </a:ext>
            </a:extLst>
          </p:cNvPr>
          <p:cNvGrpSpPr/>
          <p:nvPr/>
        </p:nvGrpSpPr>
        <p:grpSpPr>
          <a:xfrm>
            <a:off x="7895615" y="1740042"/>
            <a:ext cx="609051" cy="487994"/>
            <a:chOff x="6624121" y="1904762"/>
            <a:chExt cx="904138" cy="720865"/>
          </a:xfrm>
        </p:grpSpPr>
        <p:grpSp>
          <p:nvGrpSpPr>
            <p:cNvPr id="23" name="그룹 1007">
              <a:extLst>
                <a:ext uri="{FF2B5EF4-FFF2-40B4-BE49-F238E27FC236}">
                  <a16:creationId xmlns:a16="http://schemas.microsoft.com/office/drawing/2014/main" id="{04DE4521-501A-4312-8FAD-E43A31063820}"/>
                </a:ext>
              </a:extLst>
            </p:cNvPr>
            <p:cNvGrpSpPr/>
            <p:nvPr/>
          </p:nvGrpSpPr>
          <p:grpSpPr>
            <a:xfrm>
              <a:off x="6742857" y="1904762"/>
              <a:ext cx="666667" cy="666667"/>
              <a:chOff x="6742857" y="1904762"/>
              <a:chExt cx="666667" cy="666667"/>
            </a:xfrm>
          </p:grpSpPr>
          <p:pic>
            <p:nvPicPr>
              <p:cNvPr id="25" name="Object 21">
                <a:extLst>
                  <a:ext uri="{FF2B5EF4-FFF2-40B4-BE49-F238E27FC236}">
                    <a16:creationId xmlns:a16="http://schemas.microsoft.com/office/drawing/2014/main" id="{B3486AE1-5B62-405D-8BD7-56649B4D45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742857" y="1904762"/>
                <a:ext cx="666667" cy="666667"/>
              </a:xfrm>
              <a:prstGeom prst="rect">
                <a:avLst/>
              </a:prstGeom>
            </p:spPr>
          </p:pic>
        </p:grpSp>
        <p:sp>
          <p:nvSpPr>
            <p:cNvPr id="24" name="Object 24">
              <a:extLst>
                <a:ext uri="{FF2B5EF4-FFF2-40B4-BE49-F238E27FC236}">
                  <a16:creationId xmlns:a16="http://schemas.microsoft.com/office/drawing/2014/main" id="{0B14FE0E-2F1D-4303-9A6F-7659AE14F4EF}"/>
                </a:ext>
              </a:extLst>
            </p:cNvPr>
            <p:cNvSpPr txBox="1"/>
            <p:nvPr/>
          </p:nvSpPr>
          <p:spPr>
            <a:xfrm>
              <a:off x="6624121" y="2034584"/>
              <a:ext cx="904138" cy="5910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Noto Sans CJK KR Regular" pitchFamily="34" charset="0"/>
                  <a:cs typeface="Noto Sans CJK KR Regular" pitchFamily="34" charset="0"/>
                </a:rPr>
                <a:t>02</a:t>
              </a:r>
              <a:endParaRPr lang="en-US" sz="1200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90B82ED-4BD3-4921-9007-243F4BB7A0DD}"/>
              </a:ext>
            </a:extLst>
          </p:cNvPr>
          <p:cNvSpPr txBox="1"/>
          <p:nvPr/>
        </p:nvSpPr>
        <p:spPr>
          <a:xfrm>
            <a:off x="8504666" y="1846070"/>
            <a:ext cx="15612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/>
              <a:t>딥드림</a:t>
            </a:r>
            <a:r>
              <a:rPr lang="ko-KR" altLang="en-US" sz="1200" dirty="0"/>
              <a:t> 설정하기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BD4CE2-F961-45EF-B37B-9065D7AA30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4666" y="2298755"/>
            <a:ext cx="1879600" cy="1147545"/>
          </a:xfrm>
          <a:prstGeom prst="rect">
            <a:avLst/>
          </a:prstGeom>
        </p:spPr>
      </p:pic>
      <p:grpSp>
        <p:nvGrpSpPr>
          <p:cNvPr id="47" name="그룹 1001">
            <a:extLst>
              <a:ext uri="{FF2B5EF4-FFF2-40B4-BE49-F238E27FC236}">
                <a16:creationId xmlns:a16="http://schemas.microsoft.com/office/drawing/2014/main" id="{03DC07D8-3753-4DFD-A5A9-D5411B24B5D0}"/>
              </a:ext>
            </a:extLst>
          </p:cNvPr>
          <p:cNvGrpSpPr/>
          <p:nvPr/>
        </p:nvGrpSpPr>
        <p:grpSpPr>
          <a:xfrm>
            <a:off x="3088582" y="4076467"/>
            <a:ext cx="6454019" cy="2603733"/>
            <a:chOff x="6742857" y="1885350"/>
            <a:chExt cx="9904762" cy="3618279"/>
          </a:xfrm>
        </p:grpSpPr>
        <p:pic>
          <p:nvPicPr>
            <p:cNvPr id="48" name="Object 2">
              <a:extLst>
                <a:ext uri="{FF2B5EF4-FFF2-40B4-BE49-F238E27FC236}">
                  <a16:creationId xmlns:a16="http://schemas.microsoft.com/office/drawing/2014/main" id="{E89B4AA4-229D-4B7F-9593-A9C630D43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2857" y="1885350"/>
              <a:ext cx="9904762" cy="3618279"/>
            </a:xfrm>
            <a:prstGeom prst="rect">
              <a:avLst/>
            </a:prstGeom>
          </p:spPr>
        </p:pic>
      </p:grpSp>
      <p:grpSp>
        <p:nvGrpSpPr>
          <p:cNvPr id="49" name="그룹 1006">
            <a:extLst>
              <a:ext uri="{FF2B5EF4-FFF2-40B4-BE49-F238E27FC236}">
                <a16:creationId xmlns:a16="http://schemas.microsoft.com/office/drawing/2014/main" id="{8AB0CBEB-56DE-444A-91C2-755A8FB023D6}"/>
              </a:ext>
            </a:extLst>
          </p:cNvPr>
          <p:cNvGrpSpPr/>
          <p:nvPr/>
        </p:nvGrpSpPr>
        <p:grpSpPr>
          <a:xfrm>
            <a:off x="3008598" y="4072258"/>
            <a:ext cx="609051" cy="487994"/>
            <a:chOff x="6624121" y="1904762"/>
            <a:chExt cx="904138" cy="720865"/>
          </a:xfrm>
        </p:grpSpPr>
        <p:grpSp>
          <p:nvGrpSpPr>
            <p:cNvPr id="50" name="그룹 1007">
              <a:extLst>
                <a:ext uri="{FF2B5EF4-FFF2-40B4-BE49-F238E27FC236}">
                  <a16:creationId xmlns:a16="http://schemas.microsoft.com/office/drawing/2014/main" id="{341F978B-0B29-464C-A487-E88D384666EB}"/>
                </a:ext>
              </a:extLst>
            </p:cNvPr>
            <p:cNvGrpSpPr/>
            <p:nvPr/>
          </p:nvGrpSpPr>
          <p:grpSpPr>
            <a:xfrm>
              <a:off x="6742857" y="1904762"/>
              <a:ext cx="666667" cy="666667"/>
              <a:chOff x="6742857" y="1904762"/>
              <a:chExt cx="666667" cy="666667"/>
            </a:xfrm>
          </p:grpSpPr>
          <p:pic>
            <p:nvPicPr>
              <p:cNvPr id="52" name="Object 21">
                <a:extLst>
                  <a:ext uri="{FF2B5EF4-FFF2-40B4-BE49-F238E27FC236}">
                    <a16:creationId xmlns:a16="http://schemas.microsoft.com/office/drawing/2014/main" id="{2BA2DB12-B6B3-4620-838A-4E7E7BAF48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742857" y="1904762"/>
                <a:ext cx="666667" cy="666667"/>
              </a:xfrm>
              <a:prstGeom prst="rect">
                <a:avLst/>
              </a:prstGeom>
            </p:spPr>
          </p:pic>
        </p:grpSp>
        <p:sp>
          <p:nvSpPr>
            <p:cNvPr id="51" name="Object 24">
              <a:extLst>
                <a:ext uri="{FF2B5EF4-FFF2-40B4-BE49-F238E27FC236}">
                  <a16:creationId xmlns:a16="http://schemas.microsoft.com/office/drawing/2014/main" id="{36D362C2-56B2-46A9-B781-B57B4677F652}"/>
                </a:ext>
              </a:extLst>
            </p:cNvPr>
            <p:cNvSpPr txBox="1"/>
            <p:nvPr/>
          </p:nvSpPr>
          <p:spPr>
            <a:xfrm>
              <a:off x="6624121" y="2034584"/>
              <a:ext cx="904138" cy="5910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Noto Sans CJK KR Regular" pitchFamily="34" charset="0"/>
                  <a:cs typeface="Noto Sans CJK KR Regular" pitchFamily="34" charset="0"/>
                </a:rPr>
                <a:t>03</a:t>
              </a:r>
              <a:endParaRPr lang="en-US" sz="1200" dirty="0"/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3BAD6315-6FC9-43E3-BDC4-345860F16726}"/>
              </a:ext>
            </a:extLst>
          </p:cNvPr>
          <p:cNvSpPr txBox="1"/>
          <p:nvPr/>
        </p:nvSpPr>
        <p:spPr>
          <a:xfrm>
            <a:off x="3668263" y="4245146"/>
            <a:ext cx="3290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최대화할 손실 정의하기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160FB93-4F34-4CC8-9D71-4EE7E4F6D4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3749" y="4616970"/>
            <a:ext cx="5559613" cy="178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7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5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965200" y="916532"/>
            <a:ext cx="439124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 err="1">
                <a:solidFill>
                  <a:srgbClr val="000000"/>
                </a:solidFill>
                <a:latin typeface="S-Core Dream 5 Medium" pitchFamily="34" charset="0"/>
              </a:rPr>
              <a:t>케라스</a:t>
            </a:r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 </a:t>
            </a:r>
            <a:r>
              <a:rPr lang="ko-KR" altLang="en-US" sz="2400" dirty="0" err="1">
                <a:solidFill>
                  <a:srgbClr val="000000"/>
                </a:solidFill>
                <a:latin typeface="S-Core Dream 5 Medium" pitchFamily="34" charset="0"/>
              </a:rPr>
              <a:t>딥드림</a:t>
            </a:r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 구현</a:t>
            </a:r>
            <a:endParaRPr lang="en-US" sz="1200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023510" y="1476732"/>
            <a:ext cx="246981" cy="63670"/>
            <a:chOff x="1895238" y="4566427"/>
            <a:chExt cx="370471" cy="955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grpSp>
        <p:nvGrpSpPr>
          <p:cNvPr id="29" name="그룹 1001">
            <a:extLst>
              <a:ext uri="{FF2B5EF4-FFF2-40B4-BE49-F238E27FC236}">
                <a16:creationId xmlns:a16="http://schemas.microsoft.com/office/drawing/2014/main" id="{CF5C02E2-AF95-4856-A2ED-BB6987F5CA5E}"/>
              </a:ext>
            </a:extLst>
          </p:cNvPr>
          <p:cNvGrpSpPr/>
          <p:nvPr/>
        </p:nvGrpSpPr>
        <p:grpSpPr>
          <a:xfrm>
            <a:off x="965200" y="1669716"/>
            <a:ext cx="10718800" cy="4792201"/>
            <a:chOff x="6742857" y="1885350"/>
            <a:chExt cx="9904762" cy="3618279"/>
          </a:xfrm>
        </p:grpSpPr>
        <p:pic>
          <p:nvPicPr>
            <p:cNvPr id="30" name="Object 2">
              <a:extLst>
                <a:ext uri="{FF2B5EF4-FFF2-40B4-BE49-F238E27FC236}">
                  <a16:creationId xmlns:a16="http://schemas.microsoft.com/office/drawing/2014/main" id="{C4E19C64-0B19-44FB-B5CB-8BE20FDBF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2857" y="1885350"/>
              <a:ext cx="9904762" cy="3618279"/>
            </a:xfrm>
            <a:prstGeom prst="rect">
              <a:avLst/>
            </a:prstGeom>
          </p:spPr>
        </p:pic>
      </p:grpSp>
      <p:grpSp>
        <p:nvGrpSpPr>
          <p:cNvPr id="31" name="그룹 1006">
            <a:extLst>
              <a:ext uri="{FF2B5EF4-FFF2-40B4-BE49-F238E27FC236}">
                <a16:creationId xmlns:a16="http://schemas.microsoft.com/office/drawing/2014/main" id="{06252E92-E9FD-4B65-BDC7-8BC398C49144}"/>
              </a:ext>
            </a:extLst>
          </p:cNvPr>
          <p:cNvGrpSpPr/>
          <p:nvPr/>
        </p:nvGrpSpPr>
        <p:grpSpPr>
          <a:xfrm>
            <a:off x="893685" y="1678183"/>
            <a:ext cx="609051" cy="487994"/>
            <a:chOff x="6624121" y="1904762"/>
            <a:chExt cx="904138" cy="720865"/>
          </a:xfrm>
        </p:grpSpPr>
        <p:grpSp>
          <p:nvGrpSpPr>
            <p:cNvPr id="32" name="그룹 1007">
              <a:extLst>
                <a:ext uri="{FF2B5EF4-FFF2-40B4-BE49-F238E27FC236}">
                  <a16:creationId xmlns:a16="http://schemas.microsoft.com/office/drawing/2014/main" id="{9BF5275D-D8AA-4981-904A-9250C01BA329}"/>
                </a:ext>
              </a:extLst>
            </p:cNvPr>
            <p:cNvGrpSpPr/>
            <p:nvPr/>
          </p:nvGrpSpPr>
          <p:grpSpPr>
            <a:xfrm>
              <a:off x="6742857" y="1904762"/>
              <a:ext cx="666667" cy="666667"/>
              <a:chOff x="6742857" y="1904762"/>
              <a:chExt cx="666667" cy="666667"/>
            </a:xfrm>
          </p:grpSpPr>
          <p:pic>
            <p:nvPicPr>
              <p:cNvPr id="34" name="Object 21">
                <a:extLst>
                  <a:ext uri="{FF2B5EF4-FFF2-40B4-BE49-F238E27FC236}">
                    <a16:creationId xmlns:a16="http://schemas.microsoft.com/office/drawing/2014/main" id="{82924282-8BAA-4638-8CF9-4F899F591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742857" y="1904762"/>
                <a:ext cx="666667" cy="666667"/>
              </a:xfrm>
              <a:prstGeom prst="rect">
                <a:avLst/>
              </a:prstGeom>
            </p:spPr>
          </p:pic>
        </p:grpSp>
        <p:sp>
          <p:nvSpPr>
            <p:cNvPr id="33" name="Object 24">
              <a:extLst>
                <a:ext uri="{FF2B5EF4-FFF2-40B4-BE49-F238E27FC236}">
                  <a16:creationId xmlns:a16="http://schemas.microsoft.com/office/drawing/2014/main" id="{55BF8BCC-3B2E-44C8-8DF6-CD4E7F434A63}"/>
                </a:ext>
              </a:extLst>
            </p:cNvPr>
            <p:cNvSpPr txBox="1"/>
            <p:nvPr/>
          </p:nvSpPr>
          <p:spPr>
            <a:xfrm>
              <a:off x="6624121" y="2034584"/>
              <a:ext cx="904138" cy="5910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Noto Sans CJK KR Regular" pitchFamily="34" charset="0"/>
                  <a:cs typeface="Noto Sans CJK KR Regular" pitchFamily="34" charset="0"/>
                </a:rPr>
                <a:t>04</a:t>
              </a:r>
              <a:endParaRPr lang="en-US" sz="1200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8ACD09E-A08A-45D8-86BE-B8553052DBBD}"/>
              </a:ext>
            </a:extLst>
          </p:cNvPr>
          <p:cNvSpPr txBox="1"/>
          <p:nvPr/>
        </p:nvSpPr>
        <p:spPr>
          <a:xfrm>
            <a:off x="1557318" y="1838396"/>
            <a:ext cx="3290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경사 </a:t>
            </a:r>
            <a:r>
              <a:rPr lang="ko-KR" altLang="en-US" sz="1200" dirty="0" err="1"/>
              <a:t>상승법</a:t>
            </a:r>
            <a:r>
              <a:rPr lang="ko-KR" altLang="en-US" sz="1200" dirty="0"/>
              <a:t> 과정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02DF4D-353B-421D-9C8E-7B31A68C5D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2753" y="2999791"/>
            <a:ext cx="5210377" cy="22037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435CB94-E692-47E4-BCFA-D78E258BB3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9600" y="2793967"/>
            <a:ext cx="4267200" cy="261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774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965200" y="916532"/>
            <a:ext cx="439124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 err="1">
                <a:solidFill>
                  <a:srgbClr val="000000"/>
                </a:solidFill>
                <a:latin typeface="S-Core Dream 5 Medium" pitchFamily="34" charset="0"/>
              </a:rPr>
              <a:t>케라스</a:t>
            </a:r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 </a:t>
            </a:r>
            <a:r>
              <a:rPr lang="ko-KR" altLang="en-US" sz="2400" dirty="0" err="1">
                <a:solidFill>
                  <a:srgbClr val="000000"/>
                </a:solidFill>
                <a:latin typeface="S-Core Dream 5 Medium" pitchFamily="34" charset="0"/>
              </a:rPr>
              <a:t>딥드림</a:t>
            </a:r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 구현</a:t>
            </a:r>
            <a:endParaRPr lang="en-US" sz="1200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023510" y="1476732"/>
            <a:ext cx="246981" cy="63670"/>
            <a:chOff x="1895238" y="4566427"/>
            <a:chExt cx="370471" cy="955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grpSp>
        <p:nvGrpSpPr>
          <p:cNvPr id="29" name="그룹 1001">
            <a:extLst>
              <a:ext uri="{FF2B5EF4-FFF2-40B4-BE49-F238E27FC236}">
                <a16:creationId xmlns:a16="http://schemas.microsoft.com/office/drawing/2014/main" id="{CF5C02E2-AF95-4856-A2ED-BB6987F5CA5E}"/>
              </a:ext>
            </a:extLst>
          </p:cNvPr>
          <p:cNvGrpSpPr/>
          <p:nvPr/>
        </p:nvGrpSpPr>
        <p:grpSpPr>
          <a:xfrm>
            <a:off x="965200" y="1669716"/>
            <a:ext cx="10718800" cy="4792201"/>
            <a:chOff x="6742857" y="1885350"/>
            <a:chExt cx="9904762" cy="3618279"/>
          </a:xfrm>
        </p:grpSpPr>
        <p:pic>
          <p:nvPicPr>
            <p:cNvPr id="30" name="Object 2">
              <a:extLst>
                <a:ext uri="{FF2B5EF4-FFF2-40B4-BE49-F238E27FC236}">
                  <a16:creationId xmlns:a16="http://schemas.microsoft.com/office/drawing/2014/main" id="{C4E19C64-0B19-44FB-B5CB-8BE20FDBF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2857" y="1885350"/>
              <a:ext cx="9904762" cy="3618279"/>
            </a:xfrm>
            <a:prstGeom prst="rect">
              <a:avLst/>
            </a:prstGeom>
          </p:spPr>
        </p:pic>
      </p:grpSp>
      <p:grpSp>
        <p:nvGrpSpPr>
          <p:cNvPr id="31" name="그룹 1006">
            <a:extLst>
              <a:ext uri="{FF2B5EF4-FFF2-40B4-BE49-F238E27FC236}">
                <a16:creationId xmlns:a16="http://schemas.microsoft.com/office/drawing/2014/main" id="{06252E92-E9FD-4B65-BDC7-8BC398C49144}"/>
              </a:ext>
            </a:extLst>
          </p:cNvPr>
          <p:cNvGrpSpPr/>
          <p:nvPr/>
        </p:nvGrpSpPr>
        <p:grpSpPr>
          <a:xfrm>
            <a:off x="893685" y="1678183"/>
            <a:ext cx="609051" cy="487994"/>
            <a:chOff x="6624121" y="1904762"/>
            <a:chExt cx="904138" cy="720865"/>
          </a:xfrm>
        </p:grpSpPr>
        <p:grpSp>
          <p:nvGrpSpPr>
            <p:cNvPr id="32" name="그룹 1007">
              <a:extLst>
                <a:ext uri="{FF2B5EF4-FFF2-40B4-BE49-F238E27FC236}">
                  <a16:creationId xmlns:a16="http://schemas.microsoft.com/office/drawing/2014/main" id="{9BF5275D-D8AA-4981-904A-9250C01BA329}"/>
                </a:ext>
              </a:extLst>
            </p:cNvPr>
            <p:cNvGrpSpPr/>
            <p:nvPr/>
          </p:nvGrpSpPr>
          <p:grpSpPr>
            <a:xfrm>
              <a:off x="6742857" y="1904762"/>
              <a:ext cx="666667" cy="666667"/>
              <a:chOff x="6742857" y="1904762"/>
              <a:chExt cx="666667" cy="666667"/>
            </a:xfrm>
          </p:grpSpPr>
          <p:pic>
            <p:nvPicPr>
              <p:cNvPr id="34" name="Object 21">
                <a:extLst>
                  <a:ext uri="{FF2B5EF4-FFF2-40B4-BE49-F238E27FC236}">
                    <a16:creationId xmlns:a16="http://schemas.microsoft.com/office/drawing/2014/main" id="{82924282-8BAA-4638-8CF9-4F899F591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742857" y="1904762"/>
                <a:ext cx="666667" cy="666667"/>
              </a:xfrm>
              <a:prstGeom prst="rect">
                <a:avLst/>
              </a:prstGeom>
            </p:spPr>
          </p:pic>
        </p:grpSp>
        <p:sp>
          <p:nvSpPr>
            <p:cNvPr id="33" name="Object 24">
              <a:extLst>
                <a:ext uri="{FF2B5EF4-FFF2-40B4-BE49-F238E27FC236}">
                  <a16:creationId xmlns:a16="http://schemas.microsoft.com/office/drawing/2014/main" id="{55BF8BCC-3B2E-44C8-8DF6-CD4E7F434A63}"/>
                </a:ext>
              </a:extLst>
            </p:cNvPr>
            <p:cNvSpPr txBox="1"/>
            <p:nvPr/>
          </p:nvSpPr>
          <p:spPr>
            <a:xfrm>
              <a:off x="6624121" y="2034584"/>
              <a:ext cx="904138" cy="5910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Noto Sans CJK KR Regular" pitchFamily="34" charset="0"/>
                  <a:cs typeface="Noto Sans CJK KR Regular" pitchFamily="34" charset="0"/>
                </a:rPr>
                <a:t>05</a:t>
              </a:r>
              <a:endParaRPr lang="en-US" sz="1200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8ACD09E-A08A-45D8-86BE-B8553052DBBD}"/>
              </a:ext>
            </a:extLst>
          </p:cNvPr>
          <p:cNvSpPr txBox="1"/>
          <p:nvPr/>
        </p:nvSpPr>
        <p:spPr>
          <a:xfrm>
            <a:off x="1557318" y="1838396"/>
            <a:ext cx="3290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유틸리티 함수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545BE4-303F-4641-A538-08007D6E03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2753" y="2473086"/>
            <a:ext cx="5189406" cy="340221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27E02E9-9ABE-4284-B7D0-180C1836F5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2079" y="3151417"/>
            <a:ext cx="4572001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35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965200" y="916532"/>
            <a:ext cx="439124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 err="1">
                <a:solidFill>
                  <a:srgbClr val="000000"/>
                </a:solidFill>
                <a:latin typeface="S-Core Dream 5 Medium" pitchFamily="34" charset="0"/>
              </a:rPr>
              <a:t>케라스</a:t>
            </a:r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 </a:t>
            </a:r>
            <a:r>
              <a:rPr lang="ko-KR" altLang="en-US" sz="2400" dirty="0" err="1">
                <a:solidFill>
                  <a:srgbClr val="000000"/>
                </a:solidFill>
                <a:latin typeface="S-Core Dream 5 Medium" pitchFamily="34" charset="0"/>
              </a:rPr>
              <a:t>딥드림</a:t>
            </a:r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 구현</a:t>
            </a:r>
            <a:endParaRPr lang="en-US" sz="1200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023510" y="1476732"/>
            <a:ext cx="246981" cy="63670"/>
            <a:chOff x="1895238" y="4566427"/>
            <a:chExt cx="370471" cy="955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grpSp>
        <p:nvGrpSpPr>
          <p:cNvPr id="29" name="그룹 1001">
            <a:extLst>
              <a:ext uri="{FF2B5EF4-FFF2-40B4-BE49-F238E27FC236}">
                <a16:creationId xmlns:a16="http://schemas.microsoft.com/office/drawing/2014/main" id="{CF5C02E2-AF95-4856-A2ED-BB6987F5CA5E}"/>
              </a:ext>
            </a:extLst>
          </p:cNvPr>
          <p:cNvGrpSpPr/>
          <p:nvPr/>
        </p:nvGrpSpPr>
        <p:grpSpPr>
          <a:xfrm>
            <a:off x="965200" y="1669716"/>
            <a:ext cx="10718800" cy="4792201"/>
            <a:chOff x="6742857" y="1885350"/>
            <a:chExt cx="9904762" cy="3618279"/>
          </a:xfrm>
        </p:grpSpPr>
        <p:pic>
          <p:nvPicPr>
            <p:cNvPr id="30" name="Object 2">
              <a:extLst>
                <a:ext uri="{FF2B5EF4-FFF2-40B4-BE49-F238E27FC236}">
                  <a16:creationId xmlns:a16="http://schemas.microsoft.com/office/drawing/2014/main" id="{C4E19C64-0B19-44FB-B5CB-8BE20FDBF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2857" y="1885350"/>
              <a:ext cx="9904762" cy="3618279"/>
            </a:xfrm>
            <a:prstGeom prst="rect">
              <a:avLst/>
            </a:prstGeom>
          </p:spPr>
        </p:pic>
      </p:grpSp>
      <p:grpSp>
        <p:nvGrpSpPr>
          <p:cNvPr id="31" name="그룹 1006">
            <a:extLst>
              <a:ext uri="{FF2B5EF4-FFF2-40B4-BE49-F238E27FC236}">
                <a16:creationId xmlns:a16="http://schemas.microsoft.com/office/drawing/2014/main" id="{06252E92-E9FD-4B65-BDC7-8BC398C49144}"/>
              </a:ext>
            </a:extLst>
          </p:cNvPr>
          <p:cNvGrpSpPr/>
          <p:nvPr/>
        </p:nvGrpSpPr>
        <p:grpSpPr>
          <a:xfrm>
            <a:off x="893685" y="1678183"/>
            <a:ext cx="609051" cy="487994"/>
            <a:chOff x="6624121" y="1904762"/>
            <a:chExt cx="904138" cy="720865"/>
          </a:xfrm>
        </p:grpSpPr>
        <p:grpSp>
          <p:nvGrpSpPr>
            <p:cNvPr id="32" name="그룹 1007">
              <a:extLst>
                <a:ext uri="{FF2B5EF4-FFF2-40B4-BE49-F238E27FC236}">
                  <a16:creationId xmlns:a16="http://schemas.microsoft.com/office/drawing/2014/main" id="{9BF5275D-D8AA-4981-904A-9250C01BA329}"/>
                </a:ext>
              </a:extLst>
            </p:cNvPr>
            <p:cNvGrpSpPr/>
            <p:nvPr/>
          </p:nvGrpSpPr>
          <p:grpSpPr>
            <a:xfrm>
              <a:off x="6742857" y="1904762"/>
              <a:ext cx="666667" cy="666667"/>
              <a:chOff x="6742857" y="1904762"/>
              <a:chExt cx="666667" cy="666667"/>
            </a:xfrm>
          </p:grpSpPr>
          <p:pic>
            <p:nvPicPr>
              <p:cNvPr id="34" name="Object 21">
                <a:extLst>
                  <a:ext uri="{FF2B5EF4-FFF2-40B4-BE49-F238E27FC236}">
                    <a16:creationId xmlns:a16="http://schemas.microsoft.com/office/drawing/2014/main" id="{82924282-8BAA-4638-8CF9-4F899F591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742857" y="1904762"/>
                <a:ext cx="666667" cy="666667"/>
              </a:xfrm>
              <a:prstGeom prst="rect">
                <a:avLst/>
              </a:prstGeom>
            </p:spPr>
          </p:pic>
        </p:grpSp>
        <p:sp>
          <p:nvSpPr>
            <p:cNvPr id="33" name="Object 24">
              <a:extLst>
                <a:ext uri="{FF2B5EF4-FFF2-40B4-BE49-F238E27FC236}">
                  <a16:creationId xmlns:a16="http://schemas.microsoft.com/office/drawing/2014/main" id="{55BF8BCC-3B2E-44C8-8DF6-CD4E7F434A63}"/>
                </a:ext>
              </a:extLst>
            </p:cNvPr>
            <p:cNvSpPr txBox="1"/>
            <p:nvPr/>
          </p:nvSpPr>
          <p:spPr>
            <a:xfrm>
              <a:off x="6624121" y="2034584"/>
              <a:ext cx="904138" cy="5910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Noto Sans CJK KR Regular" pitchFamily="34" charset="0"/>
                  <a:cs typeface="Noto Sans CJK KR Regular" pitchFamily="34" charset="0"/>
                </a:rPr>
                <a:t>06</a:t>
              </a:r>
              <a:endParaRPr lang="en-US" sz="1200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8ACD09E-A08A-45D8-86BE-B8553052DBBD}"/>
              </a:ext>
            </a:extLst>
          </p:cNvPr>
          <p:cNvSpPr txBox="1"/>
          <p:nvPr/>
        </p:nvSpPr>
        <p:spPr>
          <a:xfrm>
            <a:off x="1557318" y="1838396"/>
            <a:ext cx="3290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연속적인 스케일에 걸쳐 경사 </a:t>
            </a:r>
            <a:r>
              <a:rPr lang="ko-KR" altLang="en-US" sz="1200" dirty="0" err="1"/>
              <a:t>상승법</a:t>
            </a:r>
            <a:r>
              <a:rPr lang="ko-KR" altLang="en-US" sz="1200" dirty="0"/>
              <a:t> 실행하기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FF919E-F437-47F3-856D-30EEB18423F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97"/>
          <a:stretch/>
        </p:blipFill>
        <p:spPr>
          <a:xfrm>
            <a:off x="1422753" y="2428803"/>
            <a:ext cx="4978047" cy="35387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35FD2D0-665D-4CCE-885B-2309281FC7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0400" y="2819400"/>
            <a:ext cx="4055233" cy="265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8392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965200" y="916532"/>
            <a:ext cx="439124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 err="1">
                <a:solidFill>
                  <a:srgbClr val="000000"/>
                </a:solidFill>
                <a:latin typeface="S-Core Dream 5 Medium" pitchFamily="34" charset="0"/>
              </a:rPr>
              <a:t>케라스</a:t>
            </a:r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 </a:t>
            </a:r>
            <a:r>
              <a:rPr lang="ko-KR" altLang="en-US" sz="2400" dirty="0" err="1">
                <a:solidFill>
                  <a:srgbClr val="000000"/>
                </a:solidFill>
                <a:latin typeface="S-Core Dream 5 Medium" pitchFamily="34" charset="0"/>
              </a:rPr>
              <a:t>딥드림</a:t>
            </a:r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 구현</a:t>
            </a:r>
            <a:endParaRPr lang="en-US" sz="1200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023510" y="1476732"/>
            <a:ext cx="246981" cy="63670"/>
            <a:chOff x="1895238" y="4566427"/>
            <a:chExt cx="370471" cy="955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grpSp>
        <p:nvGrpSpPr>
          <p:cNvPr id="29" name="그룹 1001">
            <a:extLst>
              <a:ext uri="{FF2B5EF4-FFF2-40B4-BE49-F238E27FC236}">
                <a16:creationId xmlns:a16="http://schemas.microsoft.com/office/drawing/2014/main" id="{CF5C02E2-AF95-4856-A2ED-BB6987F5CA5E}"/>
              </a:ext>
            </a:extLst>
          </p:cNvPr>
          <p:cNvGrpSpPr/>
          <p:nvPr/>
        </p:nvGrpSpPr>
        <p:grpSpPr>
          <a:xfrm>
            <a:off x="965200" y="1669716"/>
            <a:ext cx="9093200" cy="4792201"/>
            <a:chOff x="6742857" y="1885350"/>
            <a:chExt cx="9904762" cy="3618279"/>
          </a:xfrm>
        </p:grpSpPr>
        <p:pic>
          <p:nvPicPr>
            <p:cNvPr id="30" name="Object 2">
              <a:extLst>
                <a:ext uri="{FF2B5EF4-FFF2-40B4-BE49-F238E27FC236}">
                  <a16:creationId xmlns:a16="http://schemas.microsoft.com/office/drawing/2014/main" id="{C4E19C64-0B19-44FB-B5CB-8BE20FDBF5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2857" y="1885350"/>
              <a:ext cx="9904762" cy="3618279"/>
            </a:xfrm>
            <a:prstGeom prst="rect">
              <a:avLst/>
            </a:prstGeom>
          </p:spPr>
        </p:pic>
      </p:grpSp>
      <p:grpSp>
        <p:nvGrpSpPr>
          <p:cNvPr id="31" name="그룹 1006">
            <a:extLst>
              <a:ext uri="{FF2B5EF4-FFF2-40B4-BE49-F238E27FC236}">
                <a16:creationId xmlns:a16="http://schemas.microsoft.com/office/drawing/2014/main" id="{06252E92-E9FD-4B65-BDC7-8BC398C49144}"/>
              </a:ext>
            </a:extLst>
          </p:cNvPr>
          <p:cNvGrpSpPr/>
          <p:nvPr/>
        </p:nvGrpSpPr>
        <p:grpSpPr>
          <a:xfrm>
            <a:off x="893685" y="1678183"/>
            <a:ext cx="609051" cy="487994"/>
            <a:chOff x="6624121" y="1904762"/>
            <a:chExt cx="904138" cy="720865"/>
          </a:xfrm>
        </p:grpSpPr>
        <p:grpSp>
          <p:nvGrpSpPr>
            <p:cNvPr id="32" name="그룹 1007">
              <a:extLst>
                <a:ext uri="{FF2B5EF4-FFF2-40B4-BE49-F238E27FC236}">
                  <a16:creationId xmlns:a16="http://schemas.microsoft.com/office/drawing/2014/main" id="{9BF5275D-D8AA-4981-904A-9250C01BA329}"/>
                </a:ext>
              </a:extLst>
            </p:cNvPr>
            <p:cNvGrpSpPr/>
            <p:nvPr/>
          </p:nvGrpSpPr>
          <p:grpSpPr>
            <a:xfrm>
              <a:off x="6742857" y="1904762"/>
              <a:ext cx="666667" cy="666667"/>
              <a:chOff x="6742857" y="1904762"/>
              <a:chExt cx="666667" cy="666667"/>
            </a:xfrm>
          </p:grpSpPr>
          <p:pic>
            <p:nvPicPr>
              <p:cNvPr id="34" name="Object 21">
                <a:extLst>
                  <a:ext uri="{FF2B5EF4-FFF2-40B4-BE49-F238E27FC236}">
                    <a16:creationId xmlns:a16="http://schemas.microsoft.com/office/drawing/2014/main" id="{82924282-8BAA-4638-8CF9-4F899F5915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742857" y="1904762"/>
                <a:ext cx="666667" cy="666667"/>
              </a:xfrm>
              <a:prstGeom prst="rect">
                <a:avLst/>
              </a:prstGeom>
            </p:spPr>
          </p:pic>
        </p:grpSp>
        <p:sp>
          <p:nvSpPr>
            <p:cNvPr id="33" name="Object 24">
              <a:extLst>
                <a:ext uri="{FF2B5EF4-FFF2-40B4-BE49-F238E27FC236}">
                  <a16:creationId xmlns:a16="http://schemas.microsoft.com/office/drawing/2014/main" id="{55BF8BCC-3B2E-44C8-8DF6-CD4E7F434A63}"/>
                </a:ext>
              </a:extLst>
            </p:cNvPr>
            <p:cNvSpPr txBox="1"/>
            <p:nvPr/>
          </p:nvSpPr>
          <p:spPr>
            <a:xfrm>
              <a:off x="6624121" y="2034584"/>
              <a:ext cx="904138" cy="59104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rgbClr val="FFFFFF"/>
                  </a:solidFill>
                  <a:latin typeface="Noto Sans CJK KR Regular" pitchFamily="34" charset="0"/>
                  <a:cs typeface="Noto Sans CJK KR Regular" pitchFamily="34" charset="0"/>
                </a:rPr>
                <a:t>07</a:t>
              </a:r>
              <a:endParaRPr lang="en-US" sz="1200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B8ACD09E-A08A-45D8-86BE-B8553052DBBD}"/>
              </a:ext>
            </a:extLst>
          </p:cNvPr>
          <p:cNvSpPr txBox="1"/>
          <p:nvPr/>
        </p:nvSpPr>
        <p:spPr>
          <a:xfrm>
            <a:off x="1557318" y="1838396"/>
            <a:ext cx="3290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결과 관찰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501742-FBBA-43CE-B670-12EFC8BA22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7470" y="5434761"/>
            <a:ext cx="2977945" cy="8465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D242EEA-9766-4842-8B7C-A4FFF40D47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9600" y="2253297"/>
            <a:ext cx="3290603" cy="305215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418F17A-07BD-4414-B578-6488F660E9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1200" y="2212476"/>
            <a:ext cx="3304307" cy="322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811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965200" y="916532"/>
            <a:ext cx="980440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400" dirty="0">
                <a:solidFill>
                  <a:srgbClr val="000000"/>
                </a:solidFill>
                <a:latin typeface="S-Core Dream 5 Medium" pitchFamily="34" charset="0"/>
              </a:rPr>
              <a:t>정리</a:t>
            </a:r>
            <a:endParaRPr lang="en-US" sz="1200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1023510" y="1476732"/>
            <a:ext cx="246981" cy="63670"/>
            <a:chOff x="1895238" y="4566427"/>
            <a:chExt cx="370471" cy="9550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1895238" y="4566427"/>
              <a:ext cx="370471" cy="95505"/>
            </a:xfrm>
            <a:prstGeom prst="rect">
              <a:avLst/>
            </a:prstGeom>
          </p:spPr>
        </p:pic>
      </p:grpSp>
      <p:sp>
        <p:nvSpPr>
          <p:cNvPr id="5" name="Object 11">
            <a:extLst>
              <a:ext uri="{FF2B5EF4-FFF2-40B4-BE49-F238E27FC236}">
                <a16:creationId xmlns:a16="http://schemas.microsoft.com/office/drawing/2014/main" id="{92711959-4C79-4A79-8992-576D33149006}"/>
              </a:ext>
            </a:extLst>
          </p:cNvPr>
          <p:cNvSpPr txBox="1"/>
          <p:nvPr/>
        </p:nvSpPr>
        <p:spPr>
          <a:xfrm>
            <a:off x="965200" y="1540403"/>
            <a:ext cx="10464801" cy="15461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-     </a:t>
            </a:r>
            <a:r>
              <a:rPr lang="ko-KR" altLang="en-US" sz="1333" dirty="0" err="1">
                <a:solidFill>
                  <a:srgbClr val="202124"/>
                </a:solidFill>
                <a:latin typeface="Apple SD Gothic Neo"/>
              </a:rPr>
              <a:t>딥드림은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 네트워크가 학습한 표현을 기반으로 </a:t>
            </a:r>
            <a:r>
              <a:rPr lang="ko-KR" altLang="en-US" sz="1333" dirty="0" err="1">
                <a:solidFill>
                  <a:srgbClr val="202124"/>
                </a:solidFill>
                <a:latin typeface="Apple SD Gothic Neo"/>
              </a:rPr>
              <a:t>컨브넷을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 거꾸로 실행하여 입력 이미지를 생성함</a:t>
            </a:r>
            <a:endParaRPr lang="en-US" altLang="ko-KR" sz="1333" dirty="0">
              <a:solidFill>
                <a:srgbClr val="202124"/>
              </a:solidFill>
              <a:latin typeface="Apple SD Gothic Neo"/>
            </a:endParaRPr>
          </a:p>
          <a:p>
            <a:pPr marL="228611" indent="-228611">
              <a:lnSpc>
                <a:spcPct val="250000"/>
              </a:lnSpc>
              <a:buFontTx/>
              <a:buChar char="-"/>
            </a:pP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재미있는 결과가 만들어지고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,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때로는 환각제 때문에 시야가 몽롱해진 사람이 만든 이미지와 유사함</a:t>
            </a:r>
            <a:endParaRPr lang="en-US" altLang="ko-KR" sz="1333" dirty="0">
              <a:solidFill>
                <a:srgbClr val="202124"/>
              </a:solidFill>
              <a:latin typeface="Apple SD Gothic Neo"/>
            </a:endParaRPr>
          </a:p>
          <a:p>
            <a:pPr marL="228611" indent="-228611">
              <a:lnSpc>
                <a:spcPct val="250000"/>
              </a:lnSpc>
              <a:buFontTx/>
              <a:buChar char="-"/>
            </a:pP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이 과정은 이미지 모델이나 </a:t>
            </a:r>
            <a:r>
              <a:rPr lang="ko-KR" altLang="en-US" sz="1333" dirty="0" err="1">
                <a:solidFill>
                  <a:srgbClr val="202124"/>
                </a:solidFill>
                <a:latin typeface="Apple SD Gothic Neo"/>
              </a:rPr>
              <a:t>컨브넷에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 국한되지 않으며 음성</a:t>
            </a:r>
            <a:r>
              <a:rPr lang="en-US" altLang="ko-KR" sz="1333" dirty="0">
                <a:solidFill>
                  <a:srgbClr val="202124"/>
                </a:solidFill>
                <a:latin typeface="Apple SD Gothic Neo"/>
              </a:rPr>
              <a:t>, </a:t>
            </a:r>
            <a:r>
              <a:rPr lang="ko-KR" altLang="en-US" sz="1333" dirty="0">
                <a:solidFill>
                  <a:srgbClr val="202124"/>
                </a:solidFill>
                <a:latin typeface="Apple SD Gothic Neo"/>
              </a:rPr>
              <a:t>음악 등에도 적용될 수 있음</a:t>
            </a:r>
            <a:endParaRPr lang="en-US" altLang="ko-KR" sz="1333" dirty="0">
              <a:solidFill>
                <a:srgbClr val="202124"/>
              </a:solidFill>
              <a:latin typeface="Apple SD Gothic Neo"/>
            </a:endParaRPr>
          </a:p>
        </p:txBody>
      </p:sp>
    </p:spTree>
    <p:extLst>
      <p:ext uri="{BB962C8B-B14F-4D97-AF65-F5344CB8AC3E}">
        <p14:creationId xmlns:p14="http://schemas.microsoft.com/office/powerpoint/2010/main" val="41067015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0267" y="2060865"/>
            <a:ext cx="39477" cy="412699"/>
            <a:chOff x="2580400" y="3091297"/>
            <a:chExt cx="59215" cy="6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2580400" y="3091297"/>
              <a:ext cx="59215" cy="6190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81371" y="577147"/>
            <a:ext cx="5955759" cy="67723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12752" y="1850512"/>
            <a:ext cx="3412307" cy="9782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1265" y="1905757"/>
            <a:ext cx="762391" cy="762391"/>
            <a:chOff x="1156897" y="2858635"/>
            <a:chExt cx="1143587" cy="114358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6897" y="2858635"/>
              <a:ext cx="1143587" cy="11435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6592" y="1979799"/>
            <a:ext cx="693376" cy="454593"/>
            <a:chOff x="1194888" y="2969698"/>
            <a:chExt cx="1040064" cy="6818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1279" y="2923477"/>
              <a:ext cx="106664" cy="408879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2984" y="3219363"/>
              <a:ext cx="969520" cy="55949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537295" y="4905612"/>
            <a:ext cx="4137610" cy="109034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771657" y="433063"/>
            <a:ext cx="2911648" cy="900367"/>
            <a:chOff x="7157485" y="649594"/>
            <a:chExt cx="4367472" cy="135055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57485" y="649594"/>
              <a:ext cx="4367472" cy="13505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92716" y="3098433"/>
            <a:ext cx="869976" cy="869976"/>
            <a:chOff x="2089074" y="4647649"/>
            <a:chExt cx="1304964" cy="130496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89074" y="4647649"/>
              <a:ext cx="1304964" cy="1304964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37296" y="3196871"/>
            <a:ext cx="2288989" cy="109034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83536" y="4416343"/>
            <a:ext cx="869976" cy="869976"/>
            <a:chOff x="2075304" y="6624515"/>
            <a:chExt cx="1304964" cy="130496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75304" y="6624515"/>
              <a:ext cx="1304964" cy="130496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228115" y="4514782"/>
            <a:ext cx="2746572" cy="146620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095238" y="1969840"/>
            <a:ext cx="5991905" cy="2538139"/>
            <a:chOff x="9142857" y="2954759"/>
            <a:chExt cx="8987858" cy="380720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42857" y="2954759"/>
              <a:ext cx="8987858" cy="38072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87129" y="4078153"/>
            <a:ext cx="5028187" cy="11968"/>
            <a:chOff x="5380692" y="6117230"/>
            <a:chExt cx="7542281" cy="1795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5400000">
              <a:off x="5380692" y="6117230"/>
              <a:ext cx="7542281" cy="179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9BD586-A56A-4174-B9F2-5DBC7CA0AB94}"/>
              </a:ext>
            </a:extLst>
          </p:cNvPr>
          <p:cNvSpPr txBox="1"/>
          <p:nvPr/>
        </p:nvSpPr>
        <p:spPr>
          <a:xfrm>
            <a:off x="203200" y="119380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신경망 모델들</a:t>
            </a:r>
            <a:endParaRPr lang="en-US" altLang="ko-KR" sz="2400" b="1" dirty="0"/>
          </a:p>
          <a:p>
            <a:r>
              <a:rPr lang="en-US" altLang="ko-KR" sz="2400" dirty="0"/>
              <a:t> ___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B48658-F0EC-483F-9D42-FD665192ED44}"/>
              </a:ext>
            </a:extLst>
          </p:cNvPr>
          <p:cNvSpPr txBox="1"/>
          <p:nvPr/>
        </p:nvSpPr>
        <p:spPr>
          <a:xfrm>
            <a:off x="617537" y="2311400"/>
            <a:ext cx="1727200" cy="6669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867" dirty="0"/>
              <a:t>다중 출력</a:t>
            </a:r>
            <a:r>
              <a:rPr lang="en-US" altLang="ko-KR" sz="1867" dirty="0"/>
              <a:t> </a:t>
            </a:r>
            <a:r>
              <a:rPr lang="ko-KR" altLang="en-US" sz="1867" dirty="0"/>
              <a:t>모델</a:t>
            </a:r>
          </a:p>
        </p:txBody>
      </p:sp>
      <p:pic>
        <p:nvPicPr>
          <p:cNvPr id="2050" name="Picture 2" descr="딥러닝을 위한 고급 도구 - Cornor&amp;#39;s Blog">
            <a:extLst>
              <a:ext uri="{FF2B5EF4-FFF2-40B4-BE49-F238E27FC236}">
                <a16:creationId xmlns:a16="http://schemas.microsoft.com/office/drawing/2014/main" id="{BA77CE59-A6DF-4AFE-9F49-B02B0382B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952194"/>
            <a:ext cx="4267200" cy="3514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논문읽기 - GoogLeNet">
            <a:extLst>
              <a:ext uri="{FF2B5EF4-FFF2-40B4-BE49-F238E27FC236}">
                <a16:creationId xmlns:a16="http://schemas.microsoft.com/office/drawing/2014/main" id="{E8422EE5-A115-4ED2-922F-61E8796DB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0400" y="3225800"/>
            <a:ext cx="5397500" cy="277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D57B74-3EE4-4C18-A9BC-CD4C70E7936A}"/>
              </a:ext>
            </a:extLst>
          </p:cNvPr>
          <p:cNvSpPr txBox="1"/>
          <p:nvPr/>
        </p:nvSpPr>
        <p:spPr>
          <a:xfrm>
            <a:off x="5740400" y="2311400"/>
            <a:ext cx="1416050" cy="6669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867" dirty="0" err="1"/>
              <a:t>인셉션</a:t>
            </a:r>
            <a:r>
              <a:rPr lang="en-US" altLang="ko-KR" sz="1867" dirty="0"/>
              <a:t> </a:t>
            </a:r>
            <a:r>
              <a:rPr lang="ko-KR" altLang="en-US" sz="1867" dirty="0"/>
              <a:t>모듈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637951-7B60-4A5B-8D53-7B211E22F33C}"/>
              </a:ext>
            </a:extLst>
          </p:cNvPr>
          <p:cNvSpPr txBox="1"/>
          <p:nvPr/>
        </p:nvSpPr>
        <p:spPr>
          <a:xfrm>
            <a:off x="180975" y="2792928"/>
            <a:ext cx="5397500" cy="1302985"/>
          </a:xfrm>
          <a:prstGeom prst="rect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867" dirty="0" err="1"/>
              <a:t>인셉션</a:t>
            </a:r>
            <a:r>
              <a:rPr lang="ko-KR" altLang="en-US" sz="1867" dirty="0"/>
              <a:t> 모듈을 활용한 </a:t>
            </a:r>
            <a:r>
              <a:rPr lang="ko-KR" altLang="en-US" sz="1867" dirty="0" err="1"/>
              <a:t>인셉션</a:t>
            </a:r>
            <a:r>
              <a:rPr lang="ko-KR" altLang="en-US" sz="1867" dirty="0"/>
              <a:t> 계열의 네트워크</a:t>
            </a:r>
            <a:endParaRPr lang="en-US" altLang="ko-KR" sz="1867" dirty="0"/>
          </a:p>
          <a:p>
            <a:endParaRPr lang="en-US" altLang="ko-KR" sz="1200" dirty="0"/>
          </a:p>
          <a:p>
            <a:pPr algn="just"/>
            <a:r>
              <a:rPr lang="ko-KR" altLang="en-US" sz="1600" dirty="0"/>
              <a:t>선형적이지 않은 네트워크 토폴로지가 필요하다</a:t>
            </a:r>
            <a:r>
              <a:rPr lang="en-US" altLang="ko-KR" sz="1600" dirty="0"/>
              <a:t>.</a:t>
            </a:r>
          </a:p>
          <a:p>
            <a:pPr algn="just"/>
            <a:r>
              <a:rPr lang="ko-KR" altLang="en-US" sz="1600" dirty="0"/>
              <a:t>이 모듈에서 입력은 나란히 놓인 여러 개의 </a:t>
            </a:r>
            <a:r>
              <a:rPr lang="ko-KR" altLang="en-US" sz="1600" dirty="0" err="1"/>
              <a:t>합성곱</a:t>
            </a:r>
            <a:r>
              <a:rPr lang="ko-KR" altLang="en-US" sz="1600" dirty="0"/>
              <a:t> 층은 거쳐 하나의 </a:t>
            </a:r>
            <a:r>
              <a:rPr lang="ko-KR" altLang="en-US" sz="1600" dirty="0" err="1"/>
              <a:t>텐서로</a:t>
            </a:r>
            <a:r>
              <a:rPr lang="ko-KR" altLang="en-US" sz="1600" dirty="0"/>
              <a:t> 출력이 합쳐지는 형태이다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63482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0267" y="2060865"/>
            <a:ext cx="39477" cy="412699"/>
            <a:chOff x="2580400" y="3091297"/>
            <a:chExt cx="59215" cy="6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2580400" y="3091297"/>
              <a:ext cx="59215" cy="6190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81371" y="577147"/>
            <a:ext cx="5955759" cy="67723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12752" y="1850512"/>
            <a:ext cx="3412307" cy="9782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1265" y="1905757"/>
            <a:ext cx="762391" cy="762391"/>
            <a:chOff x="1156897" y="2858635"/>
            <a:chExt cx="1143587" cy="114358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6897" y="2858635"/>
              <a:ext cx="1143587" cy="11435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6592" y="1979799"/>
            <a:ext cx="693376" cy="454593"/>
            <a:chOff x="1194888" y="2969698"/>
            <a:chExt cx="1040064" cy="6818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1279" y="2923477"/>
              <a:ext cx="106664" cy="408879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2984" y="3219363"/>
              <a:ext cx="969520" cy="5594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71657" y="433063"/>
            <a:ext cx="2911648" cy="900367"/>
            <a:chOff x="7157485" y="649594"/>
            <a:chExt cx="4367472" cy="13505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57485" y="649594"/>
              <a:ext cx="4367472" cy="13505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92716" y="3098433"/>
            <a:ext cx="869976" cy="869976"/>
            <a:chOff x="2089074" y="4647649"/>
            <a:chExt cx="1304964" cy="130496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89074" y="4647649"/>
              <a:ext cx="1304964" cy="130496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37296" y="3196871"/>
            <a:ext cx="2288989" cy="109034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83536" y="4416343"/>
            <a:ext cx="869976" cy="869976"/>
            <a:chOff x="2075304" y="6624515"/>
            <a:chExt cx="1304964" cy="130496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75304" y="6624515"/>
              <a:ext cx="1304964" cy="130496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28115" y="4514782"/>
            <a:ext cx="2746572" cy="146620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095238" y="1979799"/>
            <a:ext cx="5991905" cy="2538139"/>
            <a:chOff x="9142857" y="2969698"/>
            <a:chExt cx="8987858" cy="380720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2857" y="2969698"/>
              <a:ext cx="8987858" cy="38072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87129" y="4078153"/>
            <a:ext cx="5028187" cy="11968"/>
            <a:chOff x="5380692" y="6117230"/>
            <a:chExt cx="7542281" cy="1795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5380692" y="6117230"/>
              <a:ext cx="7542281" cy="179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18756" y="5034825"/>
            <a:ext cx="754704" cy="869976"/>
            <a:chOff x="9928134" y="7552238"/>
            <a:chExt cx="1132056" cy="130496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28134" y="7552238"/>
              <a:ext cx="1132056" cy="130496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348064" y="5138553"/>
            <a:ext cx="4036195" cy="71448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301588" y="4885433"/>
            <a:ext cx="5427658" cy="1253282"/>
            <a:chOff x="9452381" y="7328149"/>
            <a:chExt cx="8141487" cy="187992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52381" y="7328149"/>
              <a:ext cx="8141487" cy="18799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720267" y="2060865"/>
            <a:ext cx="39477" cy="412699"/>
            <a:chOff x="2580400" y="3091297"/>
            <a:chExt cx="59215" cy="61904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2580400" y="3091297"/>
              <a:ext cx="59215" cy="61904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81371" y="577147"/>
            <a:ext cx="5955759" cy="67723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12752" y="1850512"/>
            <a:ext cx="3412307" cy="9782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1265" y="1905757"/>
            <a:ext cx="762391" cy="762391"/>
            <a:chOff x="1156897" y="2858635"/>
            <a:chExt cx="1143587" cy="114358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56897" y="2858635"/>
              <a:ext cx="1143587" cy="114358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6592" y="1979799"/>
            <a:ext cx="693376" cy="454593"/>
            <a:chOff x="1194888" y="2969698"/>
            <a:chExt cx="1040064" cy="68189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71279" y="2923477"/>
              <a:ext cx="106664" cy="408879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52984" y="3219363"/>
              <a:ext cx="969520" cy="5594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71657" y="433063"/>
            <a:ext cx="2911648" cy="900367"/>
            <a:chOff x="7157485" y="649594"/>
            <a:chExt cx="4367472" cy="135055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57485" y="649594"/>
              <a:ext cx="4367472" cy="13505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92716" y="3098433"/>
            <a:ext cx="869976" cy="869976"/>
            <a:chOff x="2089074" y="4647649"/>
            <a:chExt cx="1304964" cy="130496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89074" y="4647649"/>
              <a:ext cx="1304964" cy="130496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37296" y="3196871"/>
            <a:ext cx="2288989" cy="109034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383536" y="4416343"/>
            <a:ext cx="869976" cy="869976"/>
            <a:chOff x="2075304" y="6624515"/>
            <a:chExt cx="1304964" cy="130496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75304" y="6624515"/>
              <a:ext cx="1304964" cy="130496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28115" y="4514782"/>
            <a:ext cx="2746572" cy="146620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095238" y="1979799"/>
            <a:ext cx="5991905" cy="2538139"/>
            <a:chOff x="9142857" y="2969698"/>
            <a:chExt cx="8987858" cy="380720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142857" y="2969698"/>
              <a:ext cx="8987858" cy="380720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587129" y="4078153"/>
            <a:ext cx="5028187" cy="11968"/>
            <a:chOff x="5380692" y="6117230"/>
            <a:chExt cx="7542281" cy="1795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5400000">
              <a:off x="5380692" y="6117230"/>
              <a:ext cx="7542281" cy="1795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18756" y="5034825"/>
            <a:ext cx="754704" cy="869976"/>
            <a:chOff x="9928134" y="7552238"/>
            <a:chExt cx="1132056" cy="130496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28134" y="7552238"/>
              <a:ext cx="1132056" cy="130496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348065" y="5138553"/>
            <a:ext cx="3277863" cy="71448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6301588" y="4881210"/>
            <a:ext cx="5427658" cy="1253282"/>
            <a:chOff x="9452381" y="7321815"/>
            <a:chExt cx="8141487" cy="187992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452381" y="7321815"/>
              <a:ext cx="8141487" cy="18799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75021" y="448634"/>
            <a:ext cx="5513863" cy="6772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56343" y="1184449"/>
            <a:ext cx="869976" cy="869976"/>
            <a:chOff x="1584514" y="1776673"/>
            <a:chExt cx="1304964" cy="130496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4514" y="1776673"/>
              <a:ext cx="1304964" cy="130496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00924" y="1282889"/>
            <a:ext cx="2723829" cy="146620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832952" y="779388"/>
            <a:ext cx="855486" cy="1445089"/>
            <a:chOff x="7249428" y="1169082"/>
            <a:chExt cx="1283229" cy="216763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00000">
              <a:off x="7249428" y="1169082"/>
              <a:ext cx="1283229" cy="216763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313411" y="2880492"/>
            <a:ext cx="9857147" cy="3870962"/>
            <a:chOff x="3470116" y="4320738"/>
            <a:chExt cx="14785720" cy="58064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70116" y="4320738"/>
              <a:ext cx="14785720" cy="58064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75023" y="448634"/>
            <a:ext cx="5513863" cy="6772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74315" y="1736736"/>
            <a:ext cx="10029256" cy="4820102"/>
            <a:chOff x="1911472" y="2605104"/>
            <a:chExt cx="15043884" cy="72301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11472" y="2605104"/>
              <a:ext cx="15043884" cy="72301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13382" y="1424740"/>
            <a:ext cx="1031329" cy="254609"/>
            <a:chOff x="10370072" y="2137110"/>
            <a:chExt cx="1546994" cy="3819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10370072" y="2137110"/>
              <a:ext cx="1546994" cy="3819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032789" y="1798548"/>
            <a:ext cx="6632886" cy="3922466"/>
            <a:chOff x="9049183" y="2697822"/>
            <a:chExt cx="9949329" cy="58836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49183" y="2697822"/>
              <a:ext cx="9949329" cy="588369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87613" y="2190825"/>
            <a:ext cx="4826643" cy="67723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7886" y="643669"/>
            <a:ext cx="5395694" cy="5810885"/>
            <a:chOff x="1226828" y="965503"/>
            <a:chExt cx="8093541" cy="871632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6828" y="965503"/>
              <a:ext cx="8093541" cy="871632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71790" y="3214526"/>
            <a:ext cx="869976" cy="869976"/>
            <a:chOff x="10157685" y="4821789"/>
            <a:chExt cx="1304964" cy="13049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157685" y="4821789"/>
              <a:ext cx="1304964" cy="130496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16416" y="3312963"/>
            <a:ext cx="4107981" cy="1842073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4555" y="995755"/>
            <a:ext cx="8570571" cy="5342893"/>
            <a:chOff x="1011833" y="1493632"/>
            <a:chExt cx="12855856" cy="80143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1833" y="1493632"/>
              <a:ext cx="12855856" cy="80143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223540" y="1507490"/>
            <a:ext cx="6632886" cy="3922466"/>
            <a:chOff x="9335309" y="2261235"/>
            <a:chExt cx="9949329" cy="58836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35309" y="2261235"/>
              <a:ext cx="9949329" cy="588369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68401" y="2010033"/>
            <a:ext cx="4826643" cy="6772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952581" y="3033735"/>
            <a:ext cx="869976" cy="869976"/>
            <a:chOff x="10428872" y="4550603"/>
            <a:chExt cx="1304964" cy="13049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28872" y="4550603"/>
              <a:ext cx="1304964" cy="130496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97207" y="3132172"/>
            <a:ext cx="3656662" cy="1466209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04434" y="709217"/>
            <a:ext cx="8283375" cy="2330440"/>
            <a:chOff x="1056651" y="1063825"/>
            <a:chExt cx="12425062" cy="34956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6651" y="1063825"/>
              <a:ext cx="12425062" cy="349566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920356" y="2933334"/>
            <a:ext cx="6632886" cy="3922466"/>
            <a:chOff x="8880533" y="4400000"/>
            <a:chExt cx="9949329" cy="588369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80533" y="4400000"/>
              <a:ext cx="9949329" cy="588369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36905" y="3319592"/>
            <a:ext cx="5526053" cy="6772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669439" y="4084347"/>
            <a:ext cx="869976" cy="869976"/>
            <a:chOff x="10004159" y="6126521"/>
            <a:chExt cx="1304964" cy="130496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04159" y="6126521"/>
              <a:ext cx="1304964" cy="130496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14048" y="4182785"/>
            <a:ext cx="3743969" cy="218407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14019" y="5686676"/>
            <a:ext cx="3605305" cy="714481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84971" y="317361"/>
            <a:ext cx="6259407" cy="95675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5973953" y="1333443"/>
            <a:ext cx="268398" cy="69191"/>
            <a:chOff x="8960929" y="2000164"/>
            <a:chExt cx="402597" cy="103787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2700000">
              <a:off x="8960929" y="2000164"/>
              <a:ext cx="402597" cy="103787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485432" y="1546827"/>
            <a:ext cx="16890662" cy="93770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2485432" y="2209203"/>
            <a:ext cx="16890662" cy="93770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485477" y="4448954"/>
            <a:ext cx="16890839" cy="93770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2485432" y="3412906"/>
            <a:ext cx="16890662" cy="142189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2485432" y="2871579"/>
            <a:ext cx="16890662" cy="93770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485344" y="4759130"/>
            <a:ext cx="16890662" cy="2278528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464455" y="280121"/>
            <a:ext cx="5222148" cy="6271075"/>
            <a:chOff x="696683" y="420180"/>
            <a:chExt cx="7833222" cy="94066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6683" y="420180"/>
              <a:ext cx="7833222" cy="94066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80308" y="280120"/>
            <a:ext cx="6035196" cy="6272486"/>
            <a:chOff x="8820462" y="420180"/>
            <a:chExt cx="9052794" cy="94087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820462" y="420180"/>
              <a:ext cx="9052794" cy="94087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87074" y="4345011"/>
            <a:ext cx="322263" cy="5079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99340" y="3642427"/>
            <a:ext cx="379651" cy="5079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554541" y="2053430"/>
            <a:ext cx="371270" cy="50792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30273" y="371162"/>
            <a:ext cx="300312" cy="50792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47952" y="925588"/>
            <a:ext cx="364667" cy="50792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934934" y="5555874"/>
            <a:ext cx="364921" cy="50792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1996" y="161529"/>
            <a:ext cx="11653215" cy="6891320"/>
            <a:chOff x="1112993" y="242293"/>
            <a:chExt cx="17479823" cy="103369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12993" y="242293"/>
              <a:ext cx="17479823" cy="103369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0432" y="954541"/>
            <a:ext cx="7175367" cy="107802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54733" y="2005944"/>
            <a:ext cx="8364081" cy="393864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12DD090-C6AE-4CB8-926A-B5A414141FB8}"/>
              </a:ext>
            </a:extLst>
          </p:cNvPr>
          <p:cNvSpPr txBox="1"/>
          <p:nvPr/>
        </p:nvSpPr>
        <p:spPr>
          <a:xfrm>
            <a:off x="203200" y="119380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신경망 모델들</a:t>
            </a:r>
            <a:endParaRPr lang="en-US" altLang="ko-KR" sz="2400" b="1" dirty="0"/>
          </a:p>
          <a:p>
            <a:r>
              <a:rPr lang="en-US" altLang="ko-KR" sz="2400" dirty="0"/>
              <a:t> ___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07C8D6-6149-47CE-9229-0649889A75A2}"/>
              </a:ext>
            </a:extLst>
          </p:cNvPr>
          <p:cNvSpPr txBox="1"/>
          <p:nvPr/>
        </p:nvSpPr>
        <p:spPr>
          <a:xfrm>
            <a:off x="617537" y="2311400"/>
            <a:ext cx="1727200" cy="3796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867" dirty="0" err="1"/>
              <a:t>잔차</a:t>
            </a:r>
            <a:r>
              <a:rPr lang="ko-KR" altLang="en-US" sz="1867" dirty="0"/>
              <a:t> 연결</a:t>
            </a:r>
          </a:p>
        </p:txBody>
      </p:sp>
      <p:pic>
        <p:nvPicPr>
          <p:cNvPr id="3074" name="Picture 2" descr="1) 트랜스포머(Transformer) - 딥 러닝을 이용한 자연어 처리 입문">
            <a:extLst>
              <a:ext uri="{FF2B5EF4-FFF2-40B4-BE49-F238E27FC236}">
                <a16:creationId xmlns:a16="http://schemas.microsoft.com/office/drawing/2014/main" id="{C43EA80D-5677-4E93-BCE8-4887A945A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7" y="3175000"/>
            <a:ext cx="2540000" cy="3000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8263D9-0AF7-4503-BA98-E061FF28A6D7}"/>
              </a:ext>
            </a:extLst>
          </p:cNvPr>
          <p:cNvSpPr txBox="1"/>
          <p:nvPr/>
        </p:nvSpPr>
        <p:spPr>
          <a:xfrm>
            <a:off x="3911600" y="2823706"/>
            <a:ext cx="7010400" cy="1241622"/>
          </a:xfrm>
          <a:prstGeom prst="rect">
            <a:avLst/>
          </a:prstGeom>
          <a:noFill/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867" dirty="0"/>
              <a:t>하위 층의 출력 </a:t>
            </a:r>
            <a:r>
              <a:rPr lang="ko-KR" altLang="en-US" sz="1867" dirty="0" err="1"/>
              <a:t>텐서를</a:t>
            </a:r>
            <a:r>
              <a:rPr lang="ko-KR" altLang="en-US" sz="1867" dirty="0"/>
              <a:t> 상위 층의 출력 </a:t>
            </a:r>
            <a:r>
              <a:rPr lang="ko-KR" altLang="en-US" sz="1867" dirty="0" err="1"/>
              <a:t>텐서에</a:t>
            </a:r>
            <a:r>
              <a:rPr lang="ko-KR" altLang="en-US" sz="1867" dirty="0"/>
              <a:t> 더해서 아래층의 표현이 네트워크 위쪽으로 흘러갈 수 있도록 하는 형태이다</a:t>
            </a:r>
            <a:r>
              <a:rPr lang="en-US" altLang="ko-KR" sz="1867" dirty="0"/>
              <a:t>. </a:t>
            </a:r>
          </a:p>
          <a:p>
            <a:pPr algn="just"/>
            <a:r>
              <a:rPr lang="ko-KR" altLang="en-US" sz="1867" dirty="0"/>
              <a:t>이는 하위 층에서 학습된 정보가 데이터 처리 과정에서 손실되는 것을 방지한다</a:t>
            </a:r>
            <a:r>
              <a:rPr lang="en-US" altLang="ko-KR" sz="1867" dirty="0"/>
              <a:t>.</a:t>
            </a:r>
            <a:endParaRPr lang="ko-KR" altLang="en-US" sz="1867" dirty="0"/>
          </a:p>
        </p:txBody>
      </p:sp>
    </p:spTree>
    <p:extLst>
      <p:ext uri="{BB962C8B-B14F-4D97-AF65-F5344CB8AC3E}">
        <p14:creationId xmlns:p14="http://schemas.microsoft.com/office/powerpoint/2010/main" val="35727742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84288" y="1749874"/>
            <a:ext cx="6223423" cy="304475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67019" y="4180608"/>
            <a:ext cx="4657959" cy="61402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61DBC5-1D0A-4229-B4E9-E08918E53057}"/>
              </a:ext>
            </a:extLst>
          </p:cNvPr>
          <p:cNvSpPr txBox="1"/>
          <p:nvPr/>
        </p:nvSpPr>
        <p:spPr>
          <a:xfrm>
            <a:off x="203200" y="119380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함수형 </a:t>
            </a:r>
            <a:r>
              <a:rPr lang="en-US" altLang="ko-KR" sz="2400" b="1" dirty="0"/>
              <a:t>API</a:t>
            </a:r>
          </a:p>
          <a:p>
            <a:r>
              <a:rPr lang="en-US" altLang="ko-KR" sz="2400" dirty="0"/>
              <a:t> ___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3D3F7C-5B68-4906-91C3-6CEF58A8CC93}"/>
              </a:ext>
            </a:extLst>
          </p:cNvPr>
          <p:cNvSpPr txBox="1"/>
          <p:nvPr/>
        </p:nvSpPr>
        <p:spPr>
          <a:xfrm>
            <a:off x="457200" y="2311400"/>
            <a:ext cx="518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함수형 </a:t>
            </a:r>
            <a:r>
              <a:rPr lang="en-US" altLang="ko-KR" sz="1600" dirty="0"/>
              <a:t>API</a:t>
            </a:r>
            <a:r>
              <a:rPr lang="ko-KR" altLang="en-US" sz="1600" dirty="0"/>
              <a:t>에서는 직접 </a:t>
            </a:r>
            <a:r>
              <a:rPr lang="ko-KR" altLang="en-US" sz="1600" dirty="0" err="1"/>
              <a:t>텐서들의</a:t>
            </a:r>
            <a:r>
              <a:rPr lang="ko-KR" altLang="en-US" sz="1600" dirty="0"/>
              <a:t> 입출력을 다룬다</a:t>
            </a:r>
            <a:r>
              <a:rPr lang="en-US" altLang="ko-KR" sz="1600" dirty="0"/>
              <a:t>. </a:t>
            </a:r>
          </a:p>
          <a:p>
            <a:endParaRPr lang="en-US" altLang="ko-KR" sz="1600" dirty="0"/>
          </a:p>
          <a:p>
            <a:r>
              <a:rPr lang="ko-KR" altLang="en-US" sz="1600" dirty="0"/>
              <a:t>함수처럼 층을 사용하여 </a:t>
            </a:r>
            <a:r>
              <a:rPr lang="ko-KR" altLang="en-US" sz="1600" dirty="0" err="1"/>
              <a:t>텐서를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입력받고</a:t>
            </a:r>
            <a:r>
              <a:rPr lang="ko-KR" altLang="en-US" sz="1600" dirty="0"/>
              <a:t> 출력한다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F4D7AC8-512E-4821-A3A5-76543A4E06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800" y="2463801"/>
            <a:ext cx="6604922" cy="41090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382F82-71B0-46C7-9C5D-4597F4C2C744}"/>
              </a:ext>
            </a:extLst>
          </p:cNvPr>
          <p:cNvSpPr txBox="1"/>
          <p:nvPr/>
        </p:nvSpPr>
        <p:spPr>
          <a:xfrm>
            <a:off x="5486400" y="2129950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코드 참조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A4C39F-5D07-48E9-8560-01222CFCD737}"/>
              </a:ext>
            </a:extLst>
          </p:cNvPr>
          <p:cNvSpPr txBox="1"/>
          <p:nvPr/>
        </p:nvSpPr>
        <p:spPr>
          <a:xfrm>
            <a:off x="5410200" y="3182779"/>
            <a:ext cx="812800" cy="276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2925FC-D177-40F9-AF58-1818F8EBD0F8}"/>
              </a:ext>
            </a:extLst>
          </p:cNvPr>
          <p:cNvSpPr txBox="1"/>
          <p:nvPr/>
        </p:nvSpPr>
        <p:spPr>
          <a:xfrm>
            <a:off x="5410200" y="3623270"/>
            <a:ext cx="812800" cy="2769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57288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12C170-56B4-4E5A-84CC-81DEA072AE8B}"/>
              </a:ext>
            </a:extLst>
          </p:cNvPr>
          <p:cNvSpPr txBox="1"/>
          <p:nvPr/>
        </p:nvSpPr>
        <p:spPr>
          <a:xfrm>
            <a:off x="203200" y="1193800"/>
            <a:ext cx="350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함수형 </a:t>
            </a:r>
            <a:r>
              <a:rPr lang="en-US" altLang="ko-KR" sz="2400" b="1" dirty="0"/>
              <a:t>API</a:t>
            </a:r>
          </a:p>
          <a:p>
            <a:r>
              <a:rPr lang="en-US" altLang="ko-KR" sz="2400" dirty="0"/>
              <a:t> ___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0E44CE-AC12-47F6-805F-ACCED6DA4878}"/>
              </a:ext>
            </a:extLst>
          </p:cNvPr>
          <p:cNvSpPr txBox="1"/>
          <p:nvPr/>
        </p:nvSpPr>
        <p:spPr>
          <a:xfrm>
            <a:off x="457200" y="2311400"/>
            <a:ext cx="518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함수형 </a:t>
            </a:r>
            <a:r>
              <a:rPr lang="en-US" altLang="ko-KR" sz="1600" dirty="0"/>
              <a:t>API</a:t>
            </a:r>
            <a:r>
              <a:rPr lang="ko-KR" altLang="en-US" sz="1600" dirty="0"/>
              <a:t>에서는 직접 </a:t>
            </a:r>
            <a:r>
              <a:rPr lang="ko-KR" altLang="en-US" sz="1600" dirty="0" err="1"/>
              <a:t>텐서들의</a:t>
            </a:r>
            <a:r>
              <a:rPr lang="ko-KR" altLang="en-US" sz="1600" dirty="0"/>
              <a:t> 입출력을 다룬다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/>
              <a:t>함수처럼 층을 사용하여 </a:t>
            </a:r>
            <a:r>
              <a:rPr lang="ko-KR" altLang="en-US" sz="1600" dirty="0" err="1"/>
              <a:t>텐서를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입력받고</a:t>
            </a:r>
            <a:r>
              <a:rPr lang="ko-KR" altLang="en-US" sz="1600" dirty="0"/>
              <a:t> 출력한다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64F7C0-05FE-4793-BC16-610ED41502C6}"/>
              </a:ext>
            </a:extLst>
          </p:cNvPr>
          <p:cNvSpPr txBox="1"/>
          <p:nvPr/>
        </p:nvSpPr>
        <p:spPr>
          <a:xfrm>
            <a:off x="4470400" y="3746381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&lt;</a:t>
            </a:r>
            <a:r>
              <a:rPr lang="ko-KR" altLang="en-US" sz="1200" dirty="0"/>
              <a:t>코드 참조</a:t>
            </a:r>
            <a:r>
              <a:rPr lang="en-US" altLang="ko-KR" sz="1200" dirty="0"/>
              <a:t>&gt;</a:t>
            </a:r>
            <a:endParaRPr lang="ko-KR" altLang="en-US" sz="1200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DA387A0-AC2B-4F86-A139-7415E6938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00" y="3992602"/>
            <a:ext cx="7399427" cy="189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836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2485</Words>
  <Application>Microsoft Office PowerPoint</Application>
  <PresentationFormat>와이드스크린</PresentationFormat>
  <Paragraphs>329</Paragraphs>
  <Slides>70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84" baseType="lpstr">
      <vt:lpstr>Apple SD Gothic Neo</vt:lpstr>
      <vt:lpstr>-apple-system</vt:lpstr>
      <vt:lpstr>Gmarket Sans Medium</vt:lpstr>
      <vt:lpstr>Noto Sans CJK KR Regular</vt:lpstr>
      <vt:lpstr>Noto Sans Mono CJK KR Regular</vt:lpstr>
      <vt:lpstr>S-Core Dream 5 Medium</vt:lpstr>
      <vt:lpstr>Malgun Gothic</vt:lpstr>
      <vt:lpstr>Malgun Gothic</vt:lpstr>
      <vt:lpstr>에스코어 드림 4 Regular</vt:lpstr>
      <vt:lpstr>Arial</vt:lpstr>
      <vt:lpstr>Bauhaus 93</vt:lpstr>
      <vt:lpstr>Courier New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 지원</dc:creator>
  <cp:lastModifiedBy>이 지원</cp:lastModifiedBy>
  <cp:revision>1</cp:revision>
  <dcterms:created xsi:type="dcterms:W3CDTF">2022-01-27T13:56:09Z</dcterms:created>
  <dcterms:modified xsi:type="dcterms:W3CDTF">2022-01-27T13:58:48Z</dcterms:modified>
</cp:coreProperties>
</file>